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316" r:id="rId5"/>
    <p:sldId id="262" r:id="rId6"/>
    <p:sldId id="261" r:id="rId7"/>
    <p:sldId id="263" r:id="rId8"/>
    <p:sldId id="259" r:id="rId9"/>
    <p:sldId id="264" r:id="rId10"/>
    <p:sldId id="279" r:id="rId11"/>
    <p:sldId id="282" r:id="rId12"/>
    <p:sldId id="283" r:id="rId13"/>
    <p:sldId id="287" r:id="rId14"/>
    <p:sldId id="317" r:id="rId15"/>
    <p:sldId id="265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9" r:id="rId27"/>
    <p:sldId id="328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266" r:id="rId38"/>
    <p:sldId id="267" r:id="rId39"/>
    <p:sldId id="268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5F51-CABE-4196-9C8C-D7C7DB096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BEAA3-4C23-45A7-858D-B4CAB4BB3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9BF2A-0060-42B1-B085-B022CD882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6374F-A8B0-4870-9C3A-2B7CFA5A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88DE7-AB3F-4051-AB71-0CB3815D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3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CE929-AF0F-402D-81EE-BE49739B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A3DD7-4A70-450E-9C05-5F032E30E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593A2-2BCA-4B26-8E75-9546A08A1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7FB01-80A7-4DDA-ADC5-31AD9F73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69CD5-9DCC-416B-9E95-F763B179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3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FA16-5F8F-43E5-B24B-4FBB07DE6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37E64-218D-4DE8-AED2-639783325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5CB5E-C11E-48EC-93E9-E7F0549F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BD33F-304F-4A67-8E86-23209C4F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78452-7834-4115-9C8E-C3168497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0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B99AA-1589-4446-B25C-30582DE1F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84C5F-704A-43C3-9CAF-61B0DA2C7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B3A2C-8D66-4F90-BD87-6296227F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0D001-197B-4F18-99D7-58EBACCA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0E5D6-AAD3-457B-A216-7BB6E1DB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7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70A9-A9FB-4274-ADBE-E4D54EAF2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B4616-5A71-4299-827A-9708D283C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4777A-122D-4E90-84D6-5424E1D1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CE216-317E-4148-9F89-2D4B63EF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775E1-A39E-4688-8A3D-F09B0B5D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C0E95-E2F3-452A-997C-21BDE9FFD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28302-5BCD-4723-BFF7-E0B81185E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DF3DA-4269-480B-84C2-568E27E07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09A39-43DB-4021-A126-200DA4559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CB73B-D337-477B-B642-DF753B6F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97EED-74D2-40B0-8605-854EDCBD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1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09450-EC52-43B5-A53F-806A2F2AE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63C72-18B1-46F2-8AD8-567AD2096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1B891-48D0-4983-84A9-CAB77B883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62F674-FF05-4CD8-B02A-D78BC826A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09AA29-8AA1-449D-910A-5D3B1E5D2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86E5D8-334D-4D32-B11F-713645EF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CDF77-86A7-4AEF-BED7-0004E006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233DD2-DAD6-4FFC-9111-C9361660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8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01E3-845A-4869-8BD7-606FC9ED0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4900F-0C2D-49CA-90EB-6C7973169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ACA33-FA3D-4214-9077-666064682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53755-39D5-4BFA-BABF-A7519090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6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E81AE5-E6CC-43FC-AE0C-AF90C36D3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7F6251-D2CD-4329-8DD6-F8E24F05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CB8F6-C0DE-4323-B745-0EFA2C9B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8E250-8FA0-4AB0-B415-A7879C5F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D2484-6A59-4ACE-BFBE-E6CEEFB15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802A5-848B-4E5F-900F-2F1AEE065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EBA80-1591-4722-85F5-384BFBC75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7DA68-8341-48AE-9AB9-6C63E427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A5250-E6DB-4E1E-90A4-94C4FB78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0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79D67-25A0-4729-9CC0-C3FD52C12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29B90F-7EC1-4E56-967F-612796157F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82564-57E1-4486-9820-FBD617B70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16BC5-F260-4F71-826F-F88A5B247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35384-B418-4BC2-8948-646C3413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BA6E6-00CB-4401-A68A-DB70D874C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0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3CE507-FB68-4ED9-AE98-45D40CECC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25127-93A5-49C8-A83F-0180F3DA5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95D37-5E2A-452A-92F8-27C44CFB8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611C1-565B-4145-8ACC-623FB566B028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BA4C8-888D-48A8-AEE6-C0B15FC94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4A7A1-4257-4E15-B490-7507BA6CF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0514B-750B-40FB-BB89-062F6CBE7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7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set union sign">
            <a:extLst>
              <a:ext uri="{FF2B5EF4-FFF2-40B4-BE49-F238E27FC236}">
                <a16:creationId xmlns:a16="http://schemas.microsoft.com/office/drawing/2014/main" id="{936CCF3D-84C3-4397-BC57-A11EE0C86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947" y="4483756"/>
            <a:ext cx="13335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862126" y="5983070"/>
            <a:ext cx="160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err="1">
                <a:solidFill>
                  <a:srgbClr val="FF0000"/>
                </a:solidFill>
              </a:rPr>
              <a:t>Lec</a:t>
            </a:r>
            <a:r>
              <a:rPr lang="en-US" sz="3600" b="1" dirty="0">
                <a:solidFill>
                  <a:srgbClr val="FF0000"/>
                </a:solidFill>
              </a:rPr>
              <a:t> #6</a:t>
            </a:r>
            <a:endParaRPr lang="ar-IQ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167"/>
            <a:ext cx="1657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062552" y="5943600"/>
            <a:ext cx="4231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000" b="1" dirty="0">
                <a:solidFill>
                  <a:srgbClr val="7030A0"/>
                </a:solidFill>
              </a:rPr>
              <a:t>2</a:t>
            </a:r>
            <a:r>
              <a:rPr lang="en-US" sz="2000" b="1" baseline="30000" dirty="0">
                <a:solidFill>
                  <a:srgbClr val="7030A0"/>
                </a:solidFill>
              </a:rPr>
              <a:t>nd</a:t>
            </a:r>
            <a:r>
              <a:rPr lang="en-US" sz="2000" b="1" dirty="0">
                <a:solidFill>
                  <a:srgbClr val="7030A0"/>
                </a:solidFill>
              </a:rPr>
              <a:t>  Semester  2018-2019</a:t>
            </a:r>
          </a:p>
          <a:p>
            <a:pPr algn="ctr" rtl="0"/>
            <a:r>
              <a:rPr lang="en-US" sz="2000" b="1" dirty="0">
                <a:solidFill>
                  <a:srgbClr val="002060"/>
                </a:solidFill>
              </a:rPr>
              <a:t>Dr. </a:t>
            </a:r>
            <a:r>
              <a:rPr lang="en-US" sz="2000" b="1" dirty="0" err="1">
                <a:solidFill>
                  <a:srgbClr val="002060"/>
                </a:solidFill>
              </a:rPr>
              <a:t>Abdulhussein</a:t>
            </a:r>
            <a:r>
              <a:rPr lang="en-US" sz="2000" b="1" dirty="0">
                <a:solidFill>
                  <a:srgbClr val="002060"/>
                </a:solidFill>
              </a:rPr>
              <a:t> M. Abdullah</a:t>
            </a:r>
            <a:endParaRPr lang="ar-IQ" sz="2000" b="1" dirty="0">
              <a:solidFill>
                <a:srgbClr val="00206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F4EEE5-084D-4D96-BB18-040B6069C2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3331" y="1549319"/>
            <a:ext cx="7665338" cy="2934437"/>
          </a:xfrm>
          <a:prstGeom prst="rect">
            <a:avLst/>
          </a:prstGeom>
        </p:spPr>
      </p:pic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D89E0D4-E744-4126-9AFB-BAB71C7AC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310" y="3697069"/>
            <a:ext cx="1662545" cy="166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05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>
            <a:extLst>
              <a:ext uri="{FF2B5EF4-FFF2-40B4-BE49-F238E27FC236}">
                <a16:creationId xmlns:a16="http://schemas.microsoft.com/office/drawing/2014/main" id="{C9D59874-BA3C-46A2-A826-973E5B53A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8255"/>
            <a:ext cx="10515600" cy="1325563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Languages of Regular Expressions</a:t>
            </a:r>
          </a:p>
        </p:txBody>
      </p:sp>
      <p:sp>
        <p:nvSpPr>
          <p:cNvPr id="4104" name="Rectangle 3">
            <a:extLst>
              <a:ext uri="{FF2B5EF4-FFF2-40B4-BE49-F238E27FC236}">
                <a16:creationId xmlns:a16="http://schemas.microsoft.com/office/drawing/2014/main" id="{EAEFB525-0602-486C-A9AF-53567FBEF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45523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dirty="0"/>
              <a:t>         </a:t>
            </a:r>
          </a:p>
          <a:p>
            <a:pPr>
              <a:buFontTx/>
              <a:buNone/>
            </a:pPr>
            <a:r>
              <a:rPr lang="en-US" altLang="en-US" dirty="0"/>
              <a:t>      </a:t>
            </a:r>
            <a:r>
              <a:rPr lang="en-US" altLang="en-US" sz="4000" b="1" dirty="0">
                <a:solidFill>
                  <a:srgbClr val="FF0000"/>
                </a:solidFill>
              </a:rPr>
              <a:t>L(R)  </a:t>
            </a:r>
            <a:r>
              <a:rPr lang="en-US" altLang="en-US" dirty="0"/>
              <a:t>:   language of regular expression </a:t>
            </a:r>
            <a:r>
              <a:rPr lang="en-US" altLang="en-US" b="1" dirty="0">
                <a:solidFill>
                  <a:srgbClr val="FF0000"/>
                </a:solidFill>
              </a:rPr>
              <a:t>R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Example</a:t>
            </a:r>
          </a:p>
          <a:p>
            <a:pPr>
              <a:buFontTx/>
              <a:buNone/>
            </a:pPr>
            <a:r>
              <a:rPr lang="en-US" altLang="en-US" dirty="0"/>
              <a:t>        R = (a + b . C)*, then the language of R is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</p:txBody>
      </p:sp>
      <p:graphicFrame>
        <p:nvGraphicFramePr>
          <p:cNvPr id="4100" name="Object 6">
            <a:extLst>
              <a:ext uri="{FF2B5EF4-FFF2-40B4-BE49-F238E27FC236}">
                <a16:creationId xmlns:a16="http://schemas.microsoft.com/office/drawing/2014/main" id="{9853A204-BF43-419C-85F6-A2248FE98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667994"/>
              </p:ext>
            </p:extLst>
          </p:nvPr>
        </p:nvGraphicFramePr>
        <p:xfrm>
          <a:off x="1374672" y="4445820"/>
          <a:ext cx="79644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7962840" imgH="558720" progId="Equation.3">
                  <p:embed/>
                </p:oleObj>
              </mc:Choice>
              <mc:Fallback>
                <p:oleObj name="Equation" r:id="rId3" imgW="7962840" imgH="558720" progId="Equation.3">
                  <p:embed/>
                  <p:pic>
                    <p:nvPicPr>
                      <p:cNvPr id="4100" name="Object 6">
                        <a:extLst>
                          <a:ext uri="{FF2B5EF4-FFF2-40B4-BE49-F238E27FC236}">
                            <a16:creationId xmlns:a16="http://schemas.microsoft.com/office/drawing/2014/main" id="{9853A204-BF43-419C-85F6-A2248FE986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672" y="4445820"/>
                        <a:ext cx="79644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2">
            <a:extLst>
              <a:ext uri="{FF2B5EF4-FFF2-40B4-BE49-F238E27FC236}">
                <a16:creationId xmlns:a16="http://schemas.microsoft.com/office/drawing/2014/main" id="{69EAEF34-67EE-47A9-B6BC-D6BA268F2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4574" y="-77329"/>
            <a:ext cx="10515600" cy="1325563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Example</a:t>
            </a:r>
          </a:p>
        </p:txBody>
      </p:sp>
      <p:graphicFrame>
        <p:nvGraphicFramePr>
          <p:cNvPr id="7170" name="Object 4">
            <a:extLst>
              <a:ext uri="{FF2B5EF4-FFF2-40B4-BE49-F238E27FC236}">
                <a16:creationId xmlns:a16="http://schemas.microsoft.com/office/drawing/2014/main" id="{54446CE2-3F1E-41B7-BB8C-F6BAD4E7F9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833794"/>
              </p:ext>
            </p:extLst>
          </p:nvPr>
        </p:nvGraphicFramePr>
        <p:xfrm>
          <a:off x="5692875" y="967656"/>
          <a:ext cx="193101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3" imgW="2120760" imgH="558720" progId="Equation.3">
                  <p:embed/>
                </p:oleObj>
              </mc:Choice>
              <mc:Fallback>
                <p:oleObj name="Equation" r:id="rId3" imgW="2120760" imgH="558720" progId="Equation.3">
                  <p:embed/>
                  <p:pic>
                    <p:nvPicPr>
                      <p:cNvPr id="7170" name="Object 4">
                        <a:extLst>
                          <a:ext uri="{FF2B5EF4-FFF2-40B4-BE49-F238E27FC236}">
                            <a16:creationId xmlns:a16="http://schemas.microsoft.com/office/drawing/2014/main" id="{54446CE2-3F1E-41B7-BB8C-F6BAD4E7F9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875" y="967656"/>
                        <a:ext cx="193101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5">
            <a:extLst>
              <a:ext uri="{FF2B5EF4-FFF2-40B4-BE49-F238E27FC236}">
                <a16:creationId xmlns:a16="http://schemas.microsoft.com/office/drawing/2014/main" id="{1CD5DF07-0897-42DE-B484-218613B4E2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981200"/>
          <a:ext cx="2768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5" imgW="2768400" imgH="558720" progId="Equation.3">
                  <p:embed/>
                </p:oleObj>
              </mc:Choice>
              <mc:Fallback>
                <p:oleObj name="Equation" r:id="rId5" imgW="2768400" imgH="558720" progId="Equation.3">
                  <p:embed/>
                  <p:pic>
                    <p:nvPicPr>
                      <p:cNvPr id="7171" name="Object 5">
                        <a:extLst>
                          <a:ext uri="{FF2B5EF4-FFF2-40B4-BE49-F238E27FC236}">
                            <a16:creationId xmlns:a16="http://schemas.microsoft.com/office/drawing/2014/main" id="{1CD5DF07-0897-42DE-B484-218613B4E2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81200"/>
                        <a:ext cx="2768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8">
            <a:extLst>
              <a:ext uri="{FF2B5EF4-FFF2-40B4-BE49-F238E27FC236}">
                <a16:creationId xmlns:a16="http://schemas.microsoft.com/office/drawing/2014/main" id="{0E5B56A3-5465-4CFF-AF87-8C4F298B39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981200"/>
          <a:ext cx="3644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7" imgW="3644640" imgH="571320" progId="Equation.3">
                  <p:embed/>
                </p:oleObj>
              </mc:Choice>
              <mc:Fallback>
                <p:oleObj name="Equation" r:id="rId7" imgW="3644640" imgH="571320" progId="Equation.3">
                  <p:embed/>
                  <p:pic>
                    <p:nvPicPr>
                      <p:cNvPr id="7172" name="Object 8">
                        <a:extLst>
                          <a:ext uri="{FF2B5EF4-FFF2-40B4-BE49-F238E27FC236}">
                            <a16:creationId xmlns:a16="http://schemas.microsoft.com/office/drawing/2014/main" id="{0E5B56A3-5465-4CFF-AF87-8C4F298B3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81200"/>
                        <a:ext cx="3644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9">
            <a:extLst>
              <a:ext uri="{FF2B5EF4-FFF2-40B4-BE49-F238E27FC236}">
                <a16:creationId xmlns:a16="http://schemas.microsoft.com/office/drawing/2014/main" id="{5C7C253E-266A-41D4-8B10-0248D1B83E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2743200"/>
          <a:ext cx="3327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9" imgW="3327120" imgH="571320" progId="Equation.3">
                  <p:embed/>
                </p:oleObj>
              </mc:Choice>
              <mc:Fallback>
                <p:oleObj name="Equation" r:id="rId9" imgW="3327120" imgH="571320" progId="Equation.3">
                  <p:embed/>
                  <p:pic>
                    <p:nvPicPr>
                      <p:cNvPr id="7173" name="Object 9">
                        <a:extLst>
                          <a:ext uri="{FF2B5EF4-FFF2-40B4-BE49-F238E27FC236}">
                            <a16:creationId xmlns:a16="http://schemas.microsoft.com/office/drawing/2014/main" id="{5C7C253E-266A-41D4-8B10-0248D1B83E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3200"/>
                        <a:ext cx="3327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2">
            <a:extLst>
              <a:ext uri="{FF2B5EF4-FFF2-40B4-BE49-F238E27FC236}">
                <a16:creationId xmlns:a16="http://schemas.microsoft.com/office/drawing/2014/main" id="{92183243-E62F-46ED-9745-099C270469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505200"/>
          <a:ext cx="4699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11" imgW="4698720" imgH="571320" progId="Equation.3">
                  <p:embed/>
                </p:oleObj>
              </mc:Choice>
              <mc:Fallback>
                <p:oleObj name="Equation" r:id="rId11" imgW="4698720" imgH="571320" progId="Equation.3">
                  <p:embed/>
                  <p:pic>
                    <p:nvPicPr>
                      <p:cNvPr id="7174" name="Object 12">
                        <a:extLst>
                          <a:ext uri="{FF2B5EF4-FFF2-40B4-BE49-F238E27FC236}">
                            <a16:creationId xmlns:a16="http://schemas.microsoft.com/office/drawing/2014/main" id="{92183243-E62F-46ED-9745-099C27046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05200"/>
                        <a:ext cx="4699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3">
            <a:extLst>
              <a:ext uri="{FF2B5EF4-FFF2-40B4-BE49-F238E27FC236}">
                <a16:creationId xmlns:a16="http://schemas.microsoft.com/office/drawing/2014/main" id="{4E7716BC-8E0E-4D76-B127-9D6BC9F50D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4267200"/>
          <a:ext cx="3784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13" imgW="3784320" imgH="571320" progId="Equation.3">
                  <p:embed/>
                </p:oleObj>
              </mc:Choice>
              <mc:Fallback>
                <p:oleObj name="Equation" r:id="rId13" imgW="3784320" imgH="571320" progId="Equation.3">
                  <p:embed/>
                  <p:pic>
                    <p:nvPicPr>
                      <p:cNvPr id="7175" name="Object 13">
                        <a:extLst>
                          <a:ext uri="{FF2B5EF4-FFF2-40B4-BE49-F238E27FC236}">
                            <a16:creationId xmlns:a16="http://schemas.microsoft.com/office/drawing/2014/main" id="{4E7716BC-8E0E-4D76-B127-9D6BC9F50D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267200"/>
                        <a:ext cx="3784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14">
            <a:extLst>
              <a:ext uri="{FF2B5EF4-FFF2-40B4-BE49-F238E27FC236}">
                <a16:creationId xmlns:a16="http://schemas.microsoft.com/office/drawing/2014/main" id="{56B92BB4-7F88-4E5C-8B02-0611004D36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5029200"/>
          <a:ext cx="4749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5" imgW="4749480" imgH="571320" progId="Equation.3">
                  <p:embed/>
                </p:oleObj>
              </mc:Choice>
              <mc:Fallback>
                <p:oleObj name="Equation" r:id="rId15" imgW="4749480" imgH="571320" progId="Equation.3">
                  <p:embed/>
                  <p:pic>
                    <p:nvPicPr>
                      <p:cNvPr id="7176" name="Object 14">
                        <a:extLst>
                          <a:ext uri="{FF2B5EF4-FFF2-40B4-BE49-F238E27FC236}">
                            <a16:creationId xmlns:a16="http://schemas.microsoft.com/office/drawing/2014/main" id="{56B92BB4-7F88-4E5C-8B02-0611004D36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4749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5">
            <a:extLst>
              <a:ext uri="{FF2B5EF4-FFF2-40B4-BE49-F238E27FC236}">
                <a16:creationId xmlns:a16="http://schemas.microsoft.com/office/drawing/2014/main" id="{00516D2C-5D8A-4BCF-8B17-3B59577B4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5867400"/>
          <a:ext cx="5664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17" imgW="5663880" imgH="558720" progId="Equation.3">
                  <p:embed/>
                </p:oleObj>
              </mc:Choice>
              <mc:Fallback>
                <p:oleObj name="Equation" r:id="rId17" imgW="5663880" imgH="558720" progId="Equation.3">
                  <p:embed/>
                  <p:pic>
                    <p:nvPicPr>
                      <p:cNvPr id="7177" name="Object 15">
                        <a:extLst>
                          <a:ext uri="{FF2B5EF4-FFF2-40B4-BE49-F238E27FC236}">
                            <a16:creationId xmlns:a16="http://schemas.microsoft.com/office/drawing/2014/main" id="{00516D2C-5D8A-4BCF-8B17-3B59577B4C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867400"/>
                        <a:ext cx="5664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08B1158-8222-4333-8486-866E163EC7F5}"/>
              </a:ext>
            </a:extLst>
          </p:cNvPr>
          <p:cNvSpPr/>
          <p:nvPr/>
        </p:nvSpPr>
        <p:spPr>
          <a:xfrm>
            <a:off x="2758207" y="930315"/>
            <a:ext cx="3186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2800" dirty="0"/>
              <a:t>Regular expression: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>
            <a:extLst>
              <a:ext uri="{FF2B5EF4-FFF2-40B4-BE49-F238E27FC236}">
                <a16:creationId xmlns:a16="http://schemas.microsoft.com/office/drawing/2014/main" id="{8F5C1604-D33A-4E5C-8B2E-96567DA4A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399" y="-18334"/>
            <a:ext cx="10515600" cy="1325563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8199" name="Rectangle 3">
            <a:extLst>
              <a:ext uri="{FF2B5EF4-FFF2-40B4-BE49-F238E27FC236}">
                <a16:creationId xmlns:a16="http://schemas.microsoft.com/office/drawing/2014/main" id="{A4F6F606-7304-4A7A-9F1F-E37149BC6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375CC8-BD01-4DDB-A0BB-4CD2D9147BC1}"/>
              </a:ext>
            </a:extLst>
          </p:cNvPr>
          <p:cNvSpPr/>
          <p:nvPr/>
        </p:nvSpPr>
        <p:spPr>
          <a:xfrm>
            <a:off x="1922204" y="975080"/>
            <a:ext cx="6926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800" dirty="0"/>
              <a:t>Regular expression   R = (a + b)* (a + bb)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188EE-7F10-4ACA-819C-34C11961AA25}"/>
              </a:ext>
            </a:extLst>
          </p:cNvPr>
          <p:cNvSpPr txBox="1"/>
          <p:nvPr/>
        </p:nvSpPr>
        <p:spPr>
          <a:xfrm>
            <a:off x="1759974" y="1897626"/>
            <a:ext cx="959382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L( R) = L( </a:t>
            </a:r>
            <a:r>
              <a:rPr lang="en-US" altLang="en-US" sz="3200" dirty="0"/>
              <a:t>(a + b)* (a + bb) )</a:t>
            </a:r>
          </a:p>
          <a:p>
            <a:r>
              <a:rPr lang="en-US" sz="3200" dirty="0"/>
              <a:t>         = L( (a + b)* ) L( (a + bb)* )</a:t>
            </a:r>
          </a:p>
          <a:p>
            <a:r>
              <a:rPr lang="en-US" sz="3200" dirty="0"/>
              <a:t>         = ( L(a + b) )* ( L(a + bb) )*</a:t>
            </a:r>
          </a:p>
          <a:p>
            <a:r>
              <a:rPr lang="en-US" sz="3200" dirty="0"/>
              <a:t>         = (L(a)</a:t>
            </a:r>
            <a:r>
              <a:rPr lang="en-US" altLang="en-US" sz="3200" dirty="0">
                <a:solidFill>
                  <a:srgbClr val="0066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 dirty="0">
                <a:sym typeface="Symbol" panose="05050102010706020507" pitchFamily="18" charset="2"/>
              </a:rPr>
              <a:t></a:t>
            </a:r>
            <a:r>
              <a:rPr lang="en-US" sz="3200" dirty="0"/>
              <a:t> L(b) )*  ( L(a) </a:t>
            </a:r>
            <a:r>
              <a:rPr lang="en-US" altLang="en-US" sz="3600" b="1" dirty="0">
                <a:sym typeface="Symbol" panose="05050102010706020507" pitchFamily="18" charset="2"/>
              </a:rPr>
              <a:t></a:t>
            </a:r>
            <a:r>
              <a:rPr lang="en-US" sz="3200" dirty="0"/>
              <a:t> L(bb) )*</a:t>
            </a:r>
          </a:p>
          <a:p>
            <a:r>
              <a:rPr lang="en-US" sz="3200" dirty="0"/>
              <a:t>         = ({a} </a:t>
            </a:r>
            <a:r>
              <a:rPr lang="en-US" altLang="en-US" sz="3200" b="1" dirty="0">
                <a:sym typeface="Symbol" panose="05050102010706020507" pitchFamily="18" charset="2"/>
              </a:rPr>
              <a:t></a:t>
            </a:r>
            <a:r>
              <a:rPr lang="en-US" sz="3200" b="1" dirty="0"/>
              <a:t> </a:t>
            </a:r>
            <a:r>
              <a:rPr lang="en-US" sz="3200" dirty="0"/>
              <a:t>{b})* ({a} </a:t>
            </a:r>
            <a:r>
              <a:rPr lang="en-US" altLang="en-US" sz="3200" b="1" dirty="0">
                <a:sym typeface="Symbol" panose="05050102010706020507" pitchFamily="18" charset="2"/>
              </a:rPr>
              <a:t></a:t>
            </a:r>
            <a:r>
              <a:rPr lang="en-US" sz="3200" dirty="0"/>
              <a:t> {bb})*</a:t>
            </a:r>
            <a:endParaRPr lang="ar-IQ" sz="3200" dirty="0"/>
          </a:p>
          <a:p>
            <a:r>
              <a:rPr lang="ar-IQ" sz="3200" dirty="0"/>
              <a:t>      </a:t>
            </a:r>
            <a:r>
              <a:rPr lang="en-US" sz="3200" dirty="0"/>
              <a:t>  ={a, b, ab, </a:t>
            </a:r>
            <a:r>
              <a:rPr lang="en-US" sz="3200" dirty="0" err="1"/>
              <a:t>ba</a:t>
            </a:r>
            <a:r>
              <a:rPr lang="en-US" sz="3200" dirty="0"/>
              <a:t>, aba,…} {a, bb, </a:t>
            </a:r>
            <a:r>
              <a:rPr lang="en-US" sz="3200" dirty="0" err="1"/>
              <a:t>abb</a:t>
            </a:r>
            <a:r>
              <a:rPr lang="en-US" sz="3200" dirty="0"/>
              <a:t>, </a:t>
            </a:r>
            <a:r>
              <a:rPr lang="en-US" sz="3200" dirty="0" err="1"/>
              <a:t>bba</a:t>
            </a:r>
            <a:r>
              <a:rPr lang="en-US" sz="3200" dirty="0"/>
              <a:t>,…}</a:t>
            </a:r>
            <a:r>
              <a:rPr lang="ar-IQ" sz="3200" dirty="0"/>
              <a:t>  </a:t>
            </a:r>
            <a:endParaRPr lang="en-US" sz="3200" dirty="0"/>
          </a:p>
          <a:p>
            <a:r>
              <a:rPr lang="en-US" sz="3200" dirty="0"/>
              <a:t>         = {a, b, bb, aa, </a:t>
            </a:r>
            <a:r>
              <a:rPr lang="en-US" sz="3200" dirty="0" err="1"/>
              <a:t>ba</a:t>
            </a:r>
            <a:r>
              <a:rPr lang="en-US" sz="3200" dirty="0"/>
              <a:t>, </a:t>
            </a:r>
            <a:r>
              <a:rPr lang="en-US" sz="3200" dirty="0" err="1"/>
              <a:t>abb</a:t>
            </a:r>
            <a:r>
              <a:rPr lang="en-US" sz="3200" dirty="0"/>
              <a:t>,…}</a:t>
            </a:r>
          </a:p>
          <a:p>
            <a:r>
              <a:rPr lang="en-US" sz="3200" dirty="0"/>
              <a:t>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CCEB79CA-C92C-4E60-893C-652FC5FA6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6922" y="70164"/>
            <a:ext cx="10515600" cy="1325563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Equivalent Regular Expressions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ADA20E4A-AB52-40A0-A196-3ECC6CAD2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9543" y="1373341"/>
            <a:ext cx="10515600" cy="4351338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sz="3600" dirty="0">
                <a:solidFill>
                  <a:srgbClr val="009900"/>
                </a:solidFill>
              </a:rPr>
              <a:t>Definition:</a:t>
            </a:r>
          </a:p>
          <a:p>
            <a:pPr marL="0" indent="0">
              <a:buNone/>
            </a:pPr>
            <a:r>
              <a:rPr lang="en-US" altLang="en-US" dirty="0"/>
              <a:t>            </a:t>
            </a:r>
            <a:r>
              <a:rPr lang="en-US" altLang="en-US" sz="3200" dirty="0"/>
              <a:t>Regular expressions  </a:t>
            </a:r>
            <a:r>
              <a:rPr lang="en-US" altLang="en-US" sz="3200" b="1" dirty="0"/>
              <a:t>R</a:t>
            </a:r>
            <a:r>
              <a:rPr lang="en-US" altLang="en-US" sz="3200" b="1" baseline="-25000" dirty="0"/>
              <a:t>1</a:t>
            </a:r>
            <a:r>
              <a:rPr lang="en-US" altLang="en-US" sz="3200" dirty="0"/>
              <a:t>  and </a:t>
            </a:r>
            <a:r>
              <a:rPr lang="en-US" altLang="en-US" sz="3200" b="1" dirty="0"/>
              <a:t>R</a:t>
            </a:r>
            <a:r>
              <a:rPr lang="en-US" altLang="en-US" sz="3200" b="1" baseline="-25000" dirty="0"/>
              <a:t>2  </a:t>
            </a:r>
            <a:r>
              <a:rPr lang="en-US" altLang="en-US" sz="3200" dirty="0"/>
              <a:t>are </a:t>
            </a:r>
            <a:r>
              <a:rPr lang="en-US" altLang="en-US" sz="4000" b="1" dirty="0">
                <a:solidFill>
                  <a:srgbClr val="FF0000"/>
                </a:solidFill>
              </a:rPr>
              <a:t>equivalent</a:t>
            </a:r>
            <a:r>
              <a:rPr lang="en-US" altLang="en-US" sz="3200" dirty="0"/>
              <a:t> if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 algn="ctr">
              <a:buNone/>
            </a:pPr>
            <a:r>
              <a:rPr lang="en-US" altLang="en-US" sz="4400" dirty="0"/>
              <a:t>L(</a:t>
            </a:r>
            <a:r>
              <a:rPr lang="en-US" altLang="en-US" sz="4400" b="1" dirty="0"/>
              <a:t>R</a:t>
            </a:r>
            <a:r>
              <a:rPr lang="en-US" altLang="en-US" sz="4400" b="1" baseline="-25000" dirty="0"/>
              <a:t>1</a:t>
            </a:r>
            <a:r>
              <a:rPr lang="en-US" altLang="en-US" sz="4400" dirty="0"/>
              <a:t>) =  L(</a:t>
            </a:r>
            <a:r>
              <a:rPr lang="en-US" altLang="en-US" sz="4400" b="1" dirty="0"/>
              <a:t>R</a:t>
            </a:r>
            <a:r>
              <a:rPr lang="en-US" altLang="en-US" sz="4400" b="1" baseline="-25000" dirty="0"/>
              <a:t>2</a:t>
            </a:r>
            <a:r>
              <a:rPr lang="en-US" altLang="en-US" sz="4400" dirty="0"/>
              <a:t> )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>
            <a:extLst>
              <a:ext uri="{FF2B5EF4-FFF2-40B4-BE49-F238E27FC236}">
                <a16:creationId xmlns:a16="http://schemas.microsoft.com/office/drawing/2014/main" id="{D01281D8-029D-4482-BA38-14DC2E8CE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775" y="1859604"/>
            <a:ext cx="105156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Regular expressions generate exactly the class of regular languages.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Theorem: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(a) For every regular expression there is an equivalent NFA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(b) For every DFA there is an equivalent regular expression. 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C00000"/>
                </a:solidFill>
              </a:rPr>
              <a:t>Proof of (a):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</a:t>
            </a:r>
            <a:r>
              <a:rPr lang="en-US" altLang="en-US" dirty="0">
                <a:solidFill>
                  <a:srgbClr val="3333FF"/>
                </a:solidFill>
                <a:sym typeface="Symbol" panose="05050102010706020507" pitchFamily="18" charset="2"/>
              </a:rPr>
              <a:t></a:t>
            </a:r>
            <a:r>
              <a:rPr lang="en-US" altLang="en-US" dirty="0"/>
              <a:t>, the NFA is: 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For </a:t>
            </a:r>
            <a:r>
              <a:rPr lang="en-US" altLang="en-US" b="1" dirty="0">
                <a:solidFill>
                  <a:srgbClr val="3333FF"/>
                </a:solidFill>
                <a:sym typeface="Symbol" panose="05050102010706020507" pitchFamily="18" charset="2"/>
              </a:rPr>
              <a:t>a</a:t>
            </a:r>
            <a:r>
              <a:rPr lang="en-US" altLang="en-US" dirty="0"/>
              <a:t>, the NFA is: 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/>
            <a:r>
              <a:rPr lang="en-US" altLang="en-US" dirty="0"/>
              <a:t>For </a:t>
            </a:r>
            <a:r>
              <a:rPr lang="el-GR" altLang="en-US" sz="2800" b="1" dirty="0">
                <a:solidFill>
                  <a:srgbClr val="0070C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r>
              <a:rPr lang="en-US" altLang="en-US" dirty="0"/>
              <a:t> , the NFA is: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177154" name="AutoShape 2">
            <a:extLst>
              <a:ext uri="{FF2B5EF4-FFF2-40B4-BE49-F238E27FC236}">
                <a16:creationId xmlns:a16="http://schemas.microsoft.com/office/drawing/2014/main" id="{4784C003-691A-4BE0-9529-82290DD44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6922" y="1331"/>
            <a:ext cx="10515600" cy="1325563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Regular expressions versus FA's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FB4EADA-F323-4943-AECE-895211B56C16}"/>
              </a:ext>
            </a:extLst>
          </p:cNvPr>
          <p:cNvGrpSpPr/>
          <p:nvPr/>
        </p:nvGrpSpPr>
        <p:grpSpPr>
          <a:xfrm>
            <a:off x="4800600" y="3941635"/>
            <a:ext cx="1295400" cy="685800"/>
            <a:chOff x="5105400" y="4800600"/>
            <a:chExt cx="1295400" cy="685800"/>
          </a:xfrm>
          <a:solidFill>
            <a:srgbClr val="00B0F0"/>
          </a:solidFill>
        </p:grpSpPr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2B54581B-6633-48A8-9669-618C17BDD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48006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AutoShape 12">
              <a:extLst>
                <a:ext uri="{FF2B5EF4-FFF2-40B4-BE49-F238E27FC236}">
                  <a16:creationId xmlns:a16="http://schemas.microsoft.com/office/drawing/2014/main" id="{09A8EDA6-FB92-4632-BEA2-2F4E647A4D37}"/>
                </a:ext>
              </a:extLst>
            </p:cNvPr>
            <p:cNvCxnSpPr>
              <a:cxnSpLocks noChangeShapeType="1"/>
              <a:endCxn id="10" idx="2"/>
            </p:cNvCxnSpPr>
            <p:nvPr/>
          </p:nvCxnSpPr>
          <p:spPr bwMode="auto">
            <a:xfrm>
              <a:off x="5105400" y="5143500"/>
              <a:ext cx="609600" cy="0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CABA6C-6E22-497E-8862-80FFBBE694F4}"/>
              </a:ext>
            </a:extLst>
          </p:cNvPr>
          <p:cNvGrpSpPr/>
          <p:nvPr/>
        </p:nvGrpSpPr>
        <p:grpSpPr>
          <a:xfrm>
            <a:off x="4800600" y="4754998"/>
            <a:ext cx="2771775" cy="762000"/>
            <a:chOff x="5076825" y="2514600"/>
            <a:chExt cx="2771775" cy="762000"/>
          </a:xfrm>
          <a:solidFill>
            <a:srgbClr val="00B0F0"/>
          </a:solidFill>
        </p:grpSpPr>
        <p:sp>
          <p:nvSpPr>
            <p:cNvPr id="13" name="Oval 4">
              <a:extLst>
                <a:ext uri="{FF2B5EF4-FFF2-40B4-BE49-F238E27FC236}">
                  <a16:creationId xmlns:a16="http://schemas.microsoft.com/office/drawing/2014/main" id="{AA27692F-B9BF-455A-9132-871400314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" name="AutoShape 5">
              <a:extLst>
                <a:ext uri="{FF2B5EF4-FFF2-40B4-BE49-F238E27FC236}">
                  <a16:creationId xmlns:a16="http://schemas.microsoft.com/office/drawing/2014/main" id="{08425CC8-2006-4770-B78B-C586472ECD2A}"/>
                </a:ext>
              </a:extLst>
            </p:cNvPr>
            <p:cNvCxnSpPr>
              <a:cxnSpLocks noChangeShapeType="1"/>
              <a:endCxn id="13" idx="2"/>
            </p:cNvCxnSpPr>
            <p:nvPr/>
          </p:nvCxnSpPr>
          <p:spPr bwMode="auto">
            <a:xfrm>
              <a:off x="5076825" y="2911475"/>
              <a:ext cx="638175" cy="22225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Oval 6">
              <a:extLst>
                <a:ext uri="{FF2B5EF4-FFF2-40B4-BE49-F238E27FC236}">
                  <a16:creationId xmlns:a16="http://schemas.microsoft.com/office/drawing/2014/main" id="{465832A1-D4D3-4F43-BF76-28A0AC426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" name="AutoShape 7">
              <a:extLst>
                <a:ext uri="{FF2B5EF4-FFF2-40B4-BE49-F238E27FC236}">
                  <a16:creationId xmlns:a16="http://schemas.microsoft.com/office/drawing/2014/main" id="{189BFCEE-9586-4DD7-B6AC-503DD9C1E41A}"/>
                </a:ext>
              </a:extLst>
            </p:cNvPr>
            <p:cNvCxnSpPr>
              <a:cxnSpLocks noChangeShapeType="1"/>
              <a:stCxn id="13" idx="6"/>
              <a:endCxn id="15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Text Box 8">
              <a:extLst>
                <a:ext uri="{FF2B5EF4-FFF2-40B4-BE49-F238E27FC236}">
                  <a16:creationId xmlns:a16="http://schemas.microsoft.com/office/drawing/2014/main" id="{F040DDAE-146A-4A88-822C-C27C170F4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a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B0C45AD-9695-4929-BE88-D98448C5EF76}"/>
              </a:ext>
            </a:extLst>
          </p:cNvPr>
          <p:cNvGrpSpPr/>
          <p:nvPr/>
        </p:nvGrpSpPr>
        <p:grpSpPr>
          <a:xfrm>
            <a:off x="4829175" y="5670614"/>
            <a:ext cx="1295400" cy="685800"/>
            <a:chOff x="5105400" y="3733800"/>
            <a:chExt cx="1295400" cy="685800"/>
          </a:xfrm>
          <a:solidFill>
            <a:srgbClr val="00B0F0"/>
          </a:solidFill>
        </p:grpSpPr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B7039BC2-0FCD-487E-B262-0FC125FBD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3733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0">
              <a:extLst>
                <a:ext uri="{FF2B5EF4-FFF2-40B4-BE49-F238E27FC236}">
                  <a16:creationId xmlns:a16="http://schemas.microsoft.com/office/drawing/2014/main" id="{A1B5FE3F-CC6F-4EC1-A810-6C3B0118B1CE}"/>
                </a:ext>
              </a:extLst>
            </p:cNvPr>
            <p:cNvCxnSpPr>
              <a:cxnSpLocks noChangeShapeType="1"/>
              <a:endCxn id="19" idx="2"/>
            </p:cNvCxnSpPr>
            <p:nvPr/>
          </p:nvCxnSpPr>
          <p:spPr bwMode="auto">
            <a:xfrm>
              <a:off x="5105400" y="4076700"/>
              <a:ext cx="60960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01173F06-3104-4442-A69B-95366AB17853}"/>
              </a:ext>
            </a:extLst>
          </p:cNvPr>
          <p:cNvSpPr/>
          <p:nvPr/>
        </p:nvSpPr>
        <p:spPr>
          <a:xfrm>
            <a:off x="491613" y="439496"/>
            <a:ext cx="1046152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For composite regular expressions: use closure under </a:t>
            </a:r>
            <a:r>
              <a:rPr lang="en-US" altLang="en-US" sz="2800" dirty="0">
                <a:solidFill>
                  <a:srgbClr val="3333FF"/>
                </a:solidFill>
                <a:sym typeface="Symbol" panose="05050102010706020507" pitchFamily="18" charset="2"/>
              </a:rPr>
              <a:t>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3333FF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800" dirty="0"/>
              <a:t> and </a:t>
            </a:r>
            <a:r>
              <a:rPr lang="en-US" altLang="en-US" sz="2800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3059724C-9B21-4498-B15C-833B94048899}"/>
              </a:ext>
            </a:extLst>
          </p:cNvPr>
          <p:cNvSpPr txBox="1">
            <a:spLocks noChangeArrowheads="1"/>
          </p:cNvSpPr>
          <p:nvPr/>
        </p:nvSpPr>
        <p:spPr>
          <a:xfrm>
            <a:off x="1578078" y="15313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(R</a:t>
            </a:r>
            <a:r>
              <a:rPr lang="en-US" altLang="en-US" sz="2800" baseline="-250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 R</a:t>
            </a:r>
            <a:r>
              <a:rPr lang="en-US" altLang="en-US" sz="2800" baseline="-250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, where R</a:t>
            </a:r>
            <a:r>
              <a:rPr lang="en-US" altLang="en-US" sz="2800" baseline="-25000" dirty="0"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 and R</a:t>
            </a:r>
            <a:r>
              <a:rPr lang="en-US" altLang="en-US" sz="2800" baseline="-25000" dirty="0"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 are reg. expressions.</a:t>
            </a:r>
          </a:p>
          <a:p>
            <a:pPr lvl="1">
              <a:buFontTx/>
              <a:buNone/>
            </a:pPr>
            <a:endParaRPr lang="en-US" altLang="en-US" sz="28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8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8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(R</a:t>
            </a:r>
            <a:r>
              <a:rPr lang="en-US" altLang="en-US" sz="2800" baseline="-250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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R</a:t>
            </a:r>
            <a:r>
              <a:rPr lang="en-US" altLang="en-US" sz="2800" baseline="-250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, where R</a:t>
            </a:r>
            <a:r>
              <a:rPr lang="en-US" altLang="en-US" sz="2800" baseline="-25000" dirty="0"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 and R</a:t>
            </a:r>
            <a:r>
              <a:rPr lang="en-US" altLang="en-US" sz="2800" baseline="-25000" dirty="0"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 are reg. expressions.</a:t>
            </a:r>
          </a:p>
          <a:p>
            <a:pPr lvl="1">
              <a:buFontTx/>
              <a:buNone/>
            </a:pPr>
            <a:endParaRPr lang="en-US" altLang="en-US" sz="28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8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8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(R</a:t>
            </a:r>
            <a:r>
              <a:rPr lang="en-US" altLang="en-US" sz="2800" baseline="-250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*)</a:t>
            </a: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, where R</a:t>
            </a:r>
            <a:r>
              <a:rPr lang="en-US" altLang="en-US" sz="2800" baseline="-25000" dirty="0"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 is a regular expression.</a:t>
            </a:r>
            <a:endParaRPr lang="en-US" altLang="en-US" sz="2800" dirty="0"/>
          </a:p>
        </p:txBody>
      </p:sp>
      <p:grpSp>
        <p:nvGrpSpPr>
          <p:cNvPr id="63" name="Group 4">
            <a:extLst>
              <a:ext uri="{FF2B5EF4-FFF2-40B4-BE49-F238E27FC236}">
                <a16:creationId xmlns:a16="http://schemas.microsoft.com/office/drawing/2014/main" id="{23A67F9B-C258-4540-9170-CB14EC4902BE}"/>
              </a:ext>
            </a:extLst>
          </p:cNvPr>
          <p:cNvGrpSpPr>
            <a:grpSpLocks/>
          </p:cNvGrpSpPr>
          <p:nvPr/>
        </p:nvGrpSpPr>
        <p:grpSpPr bwMode="auto">
          <a:xfrm>
            <a:off x="7714279" y="1999669"/>
            <a:ext cx="2040196" cy="1062293"/>
            <a:chOff x="2400" y="1092"/>
            <a:chExt cx="2592" cy="2844"/>
          </a:xfrm>
        </p:grpSpPr>
        <p:sp>
          <p:nvSpPr>
            <p:cNvPr id="64" name="AutoShape 5">
              <a:extLst>
                <a:ext uri="{FF2B5EF4-FFF2-40B4-BE49-F238E27FC236}">
                  <a16:creationId xmlns:a16="http://schemas.microsoft.com/office/drawing/2014/main" id="{9CC844A3-6251-4C41-B7DE-078768F35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440"/>
              <a:ext cx="1296" cy="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6">
              <a:extLst>
                <a:ext uri="{FF2B5EF4-FFF2-40B4-BE49-F238E27FC236}">
                  <a16:creationId xmlns:a16="http://schemas.microsoft.com/office/drawing/2014/main" id="{F9E76D4A-CBBD-4607-A4B5-8E423091B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32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7">
              <a:extLst>
                <a:ext uri="{FF2B5EF4-FFF2-40B4-BE49-F238E27FC236}">
                  <a16:creationId xmlns:a16="http://schemas.microsoft.com/office/drawing/2014/main" id="{7F7023B1-29CD-44EB-BCFA-355A8DEC3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536"/>
              <a:ext cx="432" cy="4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8">
              <a:extLst>
                <a:ext uri="{FF2B5EF4-FFF2-40B4-BE49-F238E27FC236}">
                  <a16:creationId xmlns:a16="http://schemas.microsoft.com/office/drawing/2014/main" id="{BB7A0381-4118-4816-8F33-E07817AC7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12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8" name="AutoShape 9">
              <a:extLst>
                <a:ext uri="{FF2B5EF4-FFF2-40B4-BE49-F238E27FC236}">
                  <a16:creationId xmlns:a16="http://schemas.microsoft.com/office/drawing/2014/main" id="{3404BA3C-2396-44E9-BBF8-07F5268159C5}"/>
                </a:ext>
              </a:extLst>
            </p:cNvPr>
            <p:cNvCxnSpPr>
              <a:cxnSpLocks noChangeShapeType="1"/>
              <a:endCxn id="73" idx="2"/>
            </p:cNvCxnSpPr>
            <p:nvPr/>
          </p:nvCxnSpPr>
          <p:spPr bwMode="auto">
            <a:xfrm>
              <a:off x="2400" y="2400"/>
              <a:ext cx="384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AutoShape 10">
              <a:extLst>
                <a:ext uri="{FF2B5EF4-FFF2-40B4-BE49-F238E27FC236}">
                  <a16:creationId xmlns:a16="http://schemas.microsoft.com/office/drawing/2014/main" id="{E8F32E6E-FBCE-448B-85DA-E7BB0AA66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688"/>
              <a:ext cx="1296" cy="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1">
              <a:extLst>
                <a:ext uri="{FF2B5EF4-FFF2-40B4-BE49-F238E27FC236}">
                  <a16:creationId xmlns:a16="http://schemas.microsoft.com/office/drawing/2014/main" id="{271793EA-CDF8-4255-9F51-871B6CC92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880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12">
              <a:extLst>
                <a:ext uri="{FF2B5EF4-FFF2-40B4-BE49-F238E27FC236}">
                  <a16:creationId xmlns:a16="http://schemas.microsoft.com/office/drawing/2014/main" id="{6A3D656F-A513-4ADE-8FA0-4400E2A23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784"/>
              <a:ext cx="432" cy="4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13">
              <a:extLst>
                <a:ext uri="{FF2B5EF4-FFF2-40B4-BE49-F238E27FC236}">
                  <a16:creationId xmlns:a16="http://schemas.microsoft.com/office/drawing/2014/main" id="{79D2929C-A4B7-4D13-9C95-98403A60A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360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14">
              <a:extLst>
                <a:ext uri="{FF2B5EF4-FFF2-40B4-BE49-F238E27FC236}">
                  <a16:creationId xmlns:a16="http://schemas.microsoft.com/office/drawing/2014/main" id="{41AB9A8F-7CAA-4B84-9469-9B5BBBBA4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208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" name="AutoShape 15">
              <a:extLst>
                <a:ext uri="{FF2B5EF4-FFF2-40B4-BE49-F238E27FC236}">
                  <a16:creationId xmlns:a16="http://schemas.microsoft.com/office/drawing/2014/main" id="{E872BACA-870D-4D0F-88DE-8317DF896AE8}"/>
                </a:ext>
              </a:extLst>
            </p:cNvPr>
            <p:cNvCxnSpPr>
              <a:cxnSpLocks noChangeShapeType="1"/>
              <a:stCxn id="73" idx="0"/>
              <a:endCxn id="65" idx="2"/>
            </p:cNvCxnSpPr>
            <p:nvPr/>
          </p:nvCxnSpPr>
          <p:spPr bwMode="auto">
            <a:xfrm rot="16200000">
              <a:off x="3168" y="1680"/>
              <a:ext cx="360" cy="696"/>
            </a:xfrm>
            <a:prstGeom prst="curvedConnector2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16">
              <a:extLst>
                <a:ext uri="{FF2B5EF4-FFF2-40B4-BE49-F238E27FC236}">
                  <a16:creationId xmlns:a16="http://schemas.microsoft.com/office/drawing/2014/main" id="{D908FC93-D5BF-49DD-BD9D-33B532EBD10C}"/>
                </a:ext>
              </a:extLst>
            </p:cNvPr>
            <p:cNvCxnSpPr>
              <a:cxnSpLocks noChangeShapeType="1"/>
              <a:stCxn id="73" idx="4"/>
              <a:endCxn id="70" idx="2"/>
            </p:cNvCxnSpPr>
            <p:nvPr/>
          </p:nvCxnSpPr>
          <p:spPr bwMode="auto">
            <a:xfrm rot="16200000" flipH="1">
              <a:off x="3120" y="2520"/>
              <a:ext cx="456" cy="696"/>
            </a:xfrm>
            <a:prstGeom prst="curvedConnector2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Rectangle 17">
              <a:extLst>
                <a:ext uri="{FF2B5EF4-FFF2-40B4-BE49-F238E27FC236}">
                  <a16:creationId xmlns:a16="http://schemas.microsoft.com/office/drawing/2014/main" id="{4688058E-4C44-4185-85FE-A604599DB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1092"/>
              <a:ext cx="374" cy="1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dirty="0">
                  <a:solidFill>
                    <a:srgbClr val="FF0000"/>
                  </a:solidFill>
                  <a:sym typeface="Symbol" panose="05050102010706020507" pitchFamily="18" charset="2"/>
                </a:rPr>
                <a:t>ε</a:t>
              </a:r>
              <a:endParaRPr lang="en-US" altLang="en-US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77" name="Rectangle 18">
              <a:extLst>
                <a:ext uri="{FF2B5EF4-FFF2-40B4-BE49-F238E27FC236}">
                  <a16:creationId xmlns:a16="http://schemas.microsoft.com/office/drawing/2014/main" id="{237B9BA6-B1D1-43B3-B25E-79758C90E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2" y="2244"/>
              <a:ext cx="374" cy="1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ε</a:t>
              </a:r>
              <a:endParaRPr lang="en-US" altLang="en-US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78" name="AutoShape 19">
              <a:extLst>
                <a:ext uri="{FF2B5EF4-FFF2-40B4-BE49-F238E27FC236}">
                  <a16:creationId xmlns:a16="http://schemas.microsoft.com/office/drawing/2014/main" id="{3C6960BA-D74F-4AE4-B22B-D90D2E959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344"/>
              <a:ext cx="2400" cy="259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" name="Group 20">
            <a:extLst>
              <a:ext uri="{FF2B5EF4-FFF2-40B4-BE49-F238E27FC236}">
                <a16:creationId xmlns:a16="http://schemas.microsoft.com/office/drawing/2014/main" id="{912EE531-E933-460E-96B6-26F36E43BD60}"/>
              </a:ext>
            </a:extLst>
          </p:cNvPr>
          <p:cNvGrpSpPr>
            <a:grpSpLocks/>
          </p:cNvGrpSpPr>
          <p:nvPr/>
        </p:nvGrpSpPr>
        <p:grpSpPr bwMode="auto">
          <a:xfrm>
            <a:off x="6536541" y="3919511"/>
            <a:ext cx="3200400" cy="914400"/>
            <a:chOff x="960" y="2544"/>
            <a:chExt cx="3936" cy="1344"/>
          </a:xfrm>
        </p:grpSpPr>
        <p:sp>
          <p:nvSpPr>
            <p:cNvPr id="80" name="AutoShape 21">
              <a:extLst>
                <a:ext uri="{FF2B5EF4-FFF2-40B4-BE49-F238E27FC236}">
                  <a16:creationId xmlns:a16="http://schemas.microsoft.com/office/drawing/2014/main" id="{2FF2173A-8D2C-4F5E-B882-D577DF721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640"/>
              <a:ext cx="1296" cy="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22">
              <a:extLst>
                <a:ext uri="{FF2B5EF4-FFF2-40B4-BE49-F238E27FC236}">
                  <a16:creationId xmlns:a16="http://schemas.microsoft.com/office/drawing/2014/main" id="{688BE94D-7119-49C8-842B-0722CAEB8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832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23">
              <a:extLst>
                <a:ext uri="{FF2B5EF4-FFF2-40B4-BE49-F238E27FC236}">
                  <a16:creationId xmlns:a16="http://schemas.microsoft.com/office/drawing/2014/main" id="{68D40DBF-9332-4B25-90DB-89989D62A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736"/>
              <a:ext cx="432" cy="4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24">
              <a:extLst>
                <a:ext uri="{FF2B5EF4-FFF2-40B4-BE49-F238E27FC236}">
                  <a16:creationId xmlns:a16="http://schemas.microsoft.com/office/drawing/2014/main" id="{19270E67-0665-4B5B-869E-0D8245F73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312"/>
              <a:ext cx="432" cy="4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" name="AutoShape 25">
              <a:extLst>
                <a:ext uri="{FF2B5EF4-FFF2-40B4-BE49-F238E27FC236}">
                  <a16:creationId xmlns:a16="http://schemas.microsoft.com/office/drawing/2014/main" id="{DF023497-8CB5-4EAD-B410-D02420566E18}"/>
                </a:ext>
              </a:extLst>
            </p:cNvPr>
            <p:cNvCxnSpPr>
              <a:cxnSpLocks noChangeShapeType="1"/>
              <a:endCxn id="81" idx="2"/>
            </p:cNvCxnSpPr>
            <p:nvPr/>
          </p:nvCxnSpPr>
          <p:spPr bwMode="auto">
            <a:xfrm>
              <a:off x="1392" y="3024"/>
              <a:ext cx="384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AutoShape 26">
              <a:extLst>
                <a:ext uri="{FF2B5EF4-FFF2-40B4-BE49-F238E27FC236}">
                  <a16:creationId xmlns:a16="http://schemas.microsoft.com/office/drawing/2014/main" id="{5784314D-D27B-408D-974B-597D3B6FA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640"/>
              <a:ext cx="1296" cy="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27">
              <a:extLst>
                <a:ext uri="{FF2B5EF4-FFF2-40B4-BE49-F238E27FC236}">
                  <a16:creationId xmlns:a16="http://schemas.microsoft.com/office/drawing/2014/main" id="{01AF076E-5DDA-492D-AEF1-E642BF457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832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28">
              <a:extLst>
                <a:ext uri="{FF2B5EF4-FFF2-40B4-BE49-F238E27FC236}">
                  <a16:creationId xmlns:a16="http://schemas.microsoft.com/office/drawing/2014/main" id="{2B4677EE-4EE0-49E0-89E0-17082592E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736"/>
              <a:ext cx="432" cy="4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29">
              <a:extLst>
                <a:ext uri="{FF2B5EF4-FFF2-40B4-BE49-F238E27FC236}">
                  <a16:creationId xmlns:a16="http://schemas.microsoft.com/office/drawing/2014/main" id="{0BAEB1B3-D1FA-45E5-BAA4-3AD1457A8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312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" name="AutoShape 30">
              <a:extLst>
                <a:ext uri="{FF2B5EF4-FFF2-40B4-BE49-F238E27FC236}">
                  <a16:creationId xmlns:a16="http://schemas.microsoft.com/office/drawing/2014/main" id="{1A5A0678-6C09-4B2B-8452-FA2E96D790F3}"/>
                </a:ext>
              </a:extLst>
            </p:cNvPr>
            <p:cNvCxnSpPr>
              <a:cxnSpLocks noChangeShapeType="1"/>
              <a:stCxn id="83" idx="6"/>
              <a:endCxn id="86" idx="3"/>
            </p:cNvCxnSpPr>
            <p:nvPr/>
          </p:nvCxnSpPr>
          <p:spPr bwMode="auto">
            <a:xfrm flipV="1">
              <a:off x="2562" y="3201"/>
              <a:ext cx="1101" cy="327"/>
            </a:xfrm>
            <a:prstGeom prst="curvedConnector2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AutoShape 31">
              <a:extLst>
                <a:ext uri="{FF2B5EF4-FFF2-40B4-BE49-F238E27FC236}">
                  <a16:creationId xmlns:a16="http://schemas.microsoft.com/office/drawing/2014/main" id="{36828C0E-BAB0-4BBB-A64D-3D71C605A68C}"/>
                </a:ext>
              </a:extLst>
            </p:cNvPr>
            <p:cNvCxnSpPr>
              <a:cxnSpLocks noChangeShapeType="1"/>
              <a:stCxn id="82" idx="7"/>
              <a:endCxn id="86" idx="1"/>
            </p:cNvCxnSpPr>
            <p:nvPr/>
          </p:nvCxnSpPr>
          <p:spPr bwMode="auto">
            <a:xfrm rot="5400000" flipV="1">
              <a:off x="3159" y="2391"/>
              <a:ext cx="114" cy="894"/>
            </a:xfrm>
            <a:prstGeom prst="curvedConnector3">
              <a:avLst>
                <a:gd name="adj1" fmla="val -165792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Rectangle 32">
              <a:extLst>
                <a:ext uri="{FF2B5EF4-FFF2-40B4-BE49-F238E27FC236}">
                  <a16:creationId xmlns:a16="http://schemas.microsoft.com/office/drawing/2014/main" id="{7FE1F71E-B2A8-4C0D-82CE-C845C5B58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9" y="2593"/>
              <a:ext cx="351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ε</a:t>
              </a:r>
              <a:endParaRPr lang="en-US" altLang="en-US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92" name="Rectangle 33">
              <a:extLst>
                <a:ext uri="{FF2B5EF4-FFF2-40B4-BE49-F238E27FC236}">
                  <a16:creationId xmlns:a16="http://schemas.microsoft.com/office/drawing/2014/main" id="{A0988932-1DF6-45F3-8EEC-20DA1342F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9" y="3225"/>
              <a:ext cx="351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ε</a:t>
              </a:r>
              <a:endParaRPr lang="en-US" altLang="en-US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93" name="AutoShape 34">
              <a:extLst>
                <a:ext uri="{FF2B5EF4-FFF2-40B4-BE49-F238E27FC236}">
                  <a16:creationId xmlns:a16="http://schemas.microsoft.com/office/drawing/2014/main" id="{BA87F253-959A-4529-86EE-291908C08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544"/>
              <a:ext cx="3936" cy="134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35">
              <a:extLst>
                <a:ext uri="{FF2B5EF4-FFF2-40B4-BE49-F238E27FC236}">
                  <a16:creationId xmlns:a16="http://schemas.microsoft.com/office/drawing/2014/main" id="{CCBD074C-32F9-46B7-845D-BD6FCF7F6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312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36">
              <a:extLst>
                <a:ext uri="{FF2B5EF4-FFF2-40B4-BE49-F238E27FC236}">
                  <a16:creationId xmlns:a16="http://schemas.microsoft.com/office/drawing/2014/main" id="{FFF1ADF1-3923-4A0C-8218-EA677654B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736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37">
            <a:extLst>
              <a:ext uri="{FF2B5EF4-FFF2-40B4-BE49-F238E27FC236}">
                <a16:creationId xmlns:a16="http://schemas.microsoft.com/office/drawing/2014/main" id="{4E3B7696-C356-4EF8-86EE-39C5AB62F18A}"/>
              </a:ext>
            </a:extLst>
          </p:cNvPr>
          <p:cNvGrpSpPr>
            <a:grpSpLocks/>
          </p:cNvGrpSpPr>
          <p:nvPr/>
        </p:nvGrpSpPr>
        <p:grpSpPr bwMode="auto">
          <a:xfrm>
            <a:off x="7121013" y="5536919"/>
            <a:ext cx="2667000" cy="1143000"/>
            <a:chOff x="2430" y="1920"/>
            <a:chExt cx="3138" cy="1872"/>
          </a:xfrm>
        </p:grpSpPr>
        <p:sp>
          <p:nvSpPr>
            <p:cNvPr id="97" name="AutoShape 38">
              <a:extLst>
                <a:ext uri="{FF2B5EF4-FFF2-40B4-BE49-F238E27FC236}">
                  <a16:creationId xmlns:a16="http://schemas.microsoft.com/office/drawing/2014/main" id="{2417FB22-C8D6-47B9-8A58-C9E649D52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256"/>
              <a:ext cx="2160" cy="14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39">
              <a:extLst>
                <a:ext uri="{FF2B5EF4-FFF2-40B4-BE49-F238E27FC236}">
                  <a16:creationId xmlns:a16="http://schemas.microsoft.com/office/drawing/2014/main" id="{8DBF0D6E-509B-4BC3-B308-F643CA87B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496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40">
              <a:extLst>
                <a:ext uri="{FF2B5EF4-FFF2-40B4-BE49-F238E27FC236}">
                  <a16:creationId xmlns:a16="http://schemas.microsoft.com/office/drawing/2014/main" id="{DBB7128E-8B52-4C7F-8147-039F95400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448"/>
              <a:ext cx="432" cy="4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41">
              <a:extLst>
                <a:ext uri="{FF2B5EF4-FFF2-40B4-BE49-F238E27FC236}">
                  <a16:creationId xmlns:a16="http://schemas.microsoft.com/office/drawing/2014/main" id="{2EB9EE55-7707-4587-8E59-F6455F677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120"/>
              <a:ext cx="432" cy="4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1" name="AutoShape 42">
              <a:extLst>
                <a:ext uri="{FF2B5EF4-FFF2-40B4-BE49-F238E27FC236}">
                  <a16:creationId xmlns:a16="http://schemas.microsoft.com/office/drawing/2014/main" id="{ECEA3783-4E9F-4339-A662-8EEB93838476}"/>
                </a:ext>
              </a:extLst>
            </p:cNvPr>
            <p:cNvCxnSpPr>
              <a:cxnSpLocks noChangeShapeType="1"/>
              <a:endCxn id="98" idx="2"/>
            </p:cNvCxnSpPr>
            <p:nvPr/>
          </p:nvCxnSpPr>
          <p:spPr bwMode="auto">
            <a:xfrm>
              <a:off x="3120" y="2688"/>
              <a:ext cx="384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" name="Oval 43">
              <a:extLst>
                <a:ext uri="{FF2B5EF4-FFF2-40B4-BE49-F238E27FC236}">
                  <a16:creationId xmlns:a16="http://schemas.microsoft.com/office/drawing/2014/main" id="{2407FB08-B429-4C86-8A3B-8A9244AFD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544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44">
              <a:extLst>
                <a:ext uri="{FF2B5EF4-FFF2-40B4-BE49-F238E27FC236}">
                  <a16:creationId xmlns:a16="http://schemas.microsoft.com/office/drawing/2014/main" id="{96B5066B-087E-4A1C-97FD-8F2753868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120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4" name="AutoShape 45">
              <a:extLst>
                <a:ext uri="{FF2B5EF4-FFF2-40B4-BE49-F238E27FC236}">
                  <a16:creationId xmlns:a16="http://schemas.microsoft.com/office/drawing/2014/main" id="{1D06B12E-5F16-4050-9B8C-025118AD0B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 flipV="1">
              <a:off x="4329" y="1914"/>
              <a:ext cx="3" cy="1191"/>
            </a:xfrm>
            <a:prstGeom prst="curvedConnector3">
              <a:avLst>
                <a:gd name="adj1" fmla="val -630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AutoShape 46">
              <a:extLst>
                <a:ext uri="{FF2B5EF4-FFF2-40B4-BE49-F238E27FC236}">
                  <a16:creationId xmlns:a16="http://schemas.microsoft.com/office/drawing/2014/main" id="{5AF70617-2086-4874-8FE6-F925372BFA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4113" y="2655"/>
              <a:ext cx="300" cy="750"/>
            </a:xfrm>
            <a:prstGeom prst="curvedConnector3">
              <a:avLst>
                <a:gd name="adj1" fmla="val 47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6" name="Rectangle 47">
              <a:extLst>
                <a:ext uri="{FF2B5EF4-FFF2-40B4-BE49-F238E27FC236}">
                  <a16:creationId xmlns:a16="http://schemas.microsoft.com/office/drawing/2014/main" id="{6E043A69-BDC2-4F7E-8A69-24648701E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0" y="2352"/>
              <a:ext cx="336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ε</a:t>
              </a:r>
              <a:endParaRPr lang="en-US" altLang="en-US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07" name="Rectangle 48">
              <a:extLst>
                <a:ext uri="{FF2B5EF4-FFF2-40B4-BE49-F238E27FC236}">
                  <a16:creationId xmlns:a16="http://schemas.microsoft.com/office/drawing/2014/main" id="{E01A0DB0-47E1-431F-A6C1-7C4CBC4D0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" y="2892"/>
              <a:ext cx="33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ε</a:t>
              </a:r>
              <a:endParaRPr lang="en-US" altLang="en-US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08" name="Oval 49">
              <a:extLst>
                <a:ext uri="{FF2B5EF4-FFF2-40B4-BE49-F238E27FC236}">
                  <a16:creationId xmlns:a16="http://schemas.microsoft.com/office/drawing/2014/main" id="{07F8F2AF-E102-4EA6-850B-44F4ED902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120"/>
              <a:ext cx="432" cy="4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" name="AutoShape 50">
              <a:extLst>
                <a:ext uri="{FF2B5EF4-FFF2-40B4-BE49-F238E27FC236}">
                  <a16:creationId xmlns:a16="http://schemas.microsoft.com/office/drawing/2014/main" id="{10811846-280F-4D4A-9AD2-408A08AE6166}"/>
                </a:ext>
              </a:extLst>
            </p:cNvPr>
            <p:cNvCxnSpPr>
              <a:cxnSpLocks noChangeShapeType="1"/>
              <a:endCxn id="108" idx="2"/>
            </p:cNvCxnSpPr>
            <p:nvPr/>
          </p:nvCxnSpPr>
          <p:spPr bwMode="auto">
            <a:xfrm>
              <a:off x="2430" y="3288"/>
              <a:ext cx="384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51">
              <a:extLst>
                <a:ext uri="{FF2B5EF4-FFF2-40B4-BE49-F238E27FC236}">
                  <a16:creationId xmlns:a16="http://schemas.microsoft.com/office/drawing/2014/main" id="{987E3ABF-CCA1-4564-98E4-F3EF25FD3E4D}"/>
                </a:ext>
              </a:extLst>
            </p:cNvPr>
            <p:cNvCxnSpPr>
              <a:cxnSpLocks noChangeShapeType="1"/>
              <a:stCxn id="108" idx="7"/>
              <a:endCxn id="98" idx="3"/>
            </p:cNvCxnSpPr>
            <p:nvPr/>
          </p:nvCxnSpPr>
          <p:spPr bwMode="auto">
            <a:xfrm rot="16200000">
              <a:off x="3234" y="2832"/>
              <a:ext cx="300" cy="366"/>
            </a:xfrm>
            <a:prstGeom prst="curvedConnector3">
              <a:avLst>
                <a:gd name="adj1" fmla="val 47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Rectangle 52">
              <a:extLst>
                <a:ext uri="{FF2B5EF4-FFF2-40B4-BE49-F238E27FC236}">
                  <a16:creationId xmlns:a16="http://schemas.microsoft.com/office/drawing/2014/main" id="{EA0D09B0-8022-4C49-89D5-B34A984B9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4" y="2882"/>
              <a:ext cx="337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ε</a:t>
              </a:r>
              <a:endParaRPr lang="en-US" altLang="en-US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12" name="AutoShape 53">
              <a:extLst>
                <a:ext uri="{FF2B5EF4-FFF2-40B4-BE49-F238E27FC236}">
                  <a16:creationId xmlns:a16="http://schemas.microsoft.com/office/drawing/2014/main" id="{132A53AD-7601-42D2-B1F8-BAD9CEE13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920"/>
              <a:ext cx="2928" cy="187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170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80475AC-788A-4DD4-A6B2-18B16161919D}"/>
              </a:ext>
            </a:extLst>
          </p:cNvPr>
          <p:cNvGrpSpPr/>
          <p:nvPr/>
        </p:nvGrpSpPr>
        <p:grpSpPr>
          <a:xfrm>
            <a:off x="4953000" y="3016160"/>
            <a:ext cx="2771775" cy="762000"/>
            <a:chOff x="5076825" y="2514600"/>
            <a:chExt cx="2771775" cy="762000"/>
          </a:xfrm>
          <a:solidFill>
            <a:srgbClr val="00B0F0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E575D63-A911-4E95-A5A3-751EADF04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" name="AutoShape 5">
              <a:extLst>
                <a:ext uri="{FF2B5EF4-FFF2-40B4-BE49-F238E27FC236}">
                  <a16:creationId xmlns:a16="http://schemas.microsoft.com/office/drawing/2014/main" id="{FB49706F-7AC3-4A0C-AE79-D2B3DB02D3A1}"/>
                </a:ext>
              </a:extLst>
            </p:cNvPr>
            <p:cNvCxnSpPr>
              <a:cxnSpLocks noChangeShapeType="1"/>
              <a:endCxn id="5" idx="2"/>
            </p:cNvCxnSpPr>
            <p:nvPr/>
          </p:nvCxnSpPr>
          <p:spPr bwMode="auto">
            <a:xfrm>
              <a:off x="5076825" y="2911475"/>
              <a:ext cx="638175" cy="22225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AEC6B77-7E68-4276-8DCC-A6E57BB55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" name="AutoShape 7">
              <a:extLst>
                <a:ext uri="{FF2B5EF4-FFF2-40B4-BE49-F238E27FC236}">
                  <a16:creationId xmlns:a16="http://schemas.microsoft.com/office/drawing/2014/main" id="{4201380C-14A4-43BB-9594-ED21BDE20C60}"/>
                </a:ext>
              </a:extLst>
            </p:cNvPr>
            <p:cNvCxnSpPr>
              <a:cxnSpLocks noChangeShapeType="1"/>
              <a:stCxn id="5" idx="6"/>
              <a:endCxn id="7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8D5765ED-9CE0-4222-BA1F-5ACC5B66B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C27C5DF-008B-402B-AED8-D2C52064F743}"/>
              </a:ext>
            </a:extLst>
          </p:cNvPr>
          <p:cNvGrpSpPr/>
          <p:nvPr/>
        </p:nvGrpSpPr>
        <p:grpSpPr>
          <a:xfrm>
            <a:off x="4953000" y="1829895"/>
            <a:ext cx="2771775" cy="762000"/>
            <a:chOff x="5076825" y="2514600"/>
            <a:chExt cx="2771775" cy="762000"/>
          </a:xfrm>
          <a:solidFill>
            <a:srgbClr val="00B0F0"/>
          </a:solidFill>
        </p:grpSpPr>
        <p:sp>
          <p:nvSpPr>
            <p:cNvPr id="11" name="Oval 4">
              <a:extLst>
                <a:ext uri="{FF2B5EF4-FFF2-40B4-BE49-F238E27FC236}">
                  <a16:creationId xmlns:a16="http://schemas.microsoft.com/office/drawing/2014/main" id="{B6AC917B-96A4-41EB-AB7F-890B41B5D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5">
              <a:extLst>
                <a:ext uri="{FF2B5EF4-FFF2-40B4-BE49-F238E27FC236}">
                  <a16:creationId xmlns:a16="http://schemas.microsoft.com/office/drawing/2014/main" id="{1EF2F106-5FC6-48DA-983A-5D792855B280}"/>
                </a:ext>
              </a:extLst>
            </p:cNvPr>
            <p:cNvCxnSpPr>
              <a:cxnSpLocks noChangeShapeType="1"/>
              <a:endCxn id="11" idx="2"/>
            </p:cNvCxnSpPr>
            <p:nvPr/>
          </p:nvCxnSpPr>
          <p:spPr bwMode="auto">
            <a:xfrm>
              <a:off x="5076825" y="2911475"/>
              <a:ext cx="638175" cy="22225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Oval 6">
              <a:extLst>
                <a:ext uri="{FF2B5EF4-FFF2-40B4-BE49-F238E27FC236}">
                  <a16:creationId xmlns:a16="http://schemas.microsoft.com/office/drawing/2014/main" id="{2638EC89-DCF6-4D09-9792-A7D9A04B5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" name="AutoShape 7">
              <a:extLst>
                <a:ext uri="{FF2B5EF4-FFF2-40B4-BE49-F238E27FC236}">
                  <a16:creationId xmlns:a16="http://schemas.microsoft.com/office/drawing/2014/main" id="{56C1D822-38D3-45AA-A20B-3062EBBEDF92}"/>
                </a:ext>
              </a:extLst>
            </p:cNvPr>
            <p:cNvCxnSpPr>
              <a:cxnSpLocks noChangeShapeType="1"/>
              <a:stCxn id="11" idx="6"/>
              <a:endCxn id="13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 Box 8">
              <a:extLst>
                <a:ext uri="{FF2B5EF4-FFF2-40B4-BE49-F238E27FC236}">
                  <a16:creationId xmlns:a16="http://schemas.microsoft.com/office/drawing/2014/main" id="{0B8E965C-6E9A-492C-84C0-6218D616C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a</a:t>
              </a:r>
            </a:p>
          </p:txBody>
        </p:sp>
      </p:grpSp>
      <p:sp>
        <p:nvSpPr>
          <p:cNvPr id="46" name="AutoShape 2">
            <a:extLst>
              <a:ext uri="{FF2B5EF4-FFF2-40B4-BE49-F238E27FC236}">
                <a16:creationId xmlns:a16="http://schemas.microsoft.com/office/drawing/2014/main" id="{D1B1EAC3-7E55-46F7-9052-B86745771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6580" y="260556"/>
            <a:ext cx="7900219" cy="1143000"/>
          </a:xfrm>
        </p:spPr>
        <p:txBody>
          <a:bodyPr/>
          <a:lstStyle/>
          <a:p>
            <a:r>
              <a:rPr lang="en-US" altLang="en-US" dirty="0"/>
              <a:t>Example: NFA for </a:t>
            </a:r>
            <a:r>
              <a:rPr lang="en-US" altLang="en-US" dirty="0">
                <a:solidFill>
                  <a:srgbClr val="3333FF"/>
                </a:solidFill>
              </a:rPr>
              <a:t>(a U b)*b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64E1715-5F91-4F84-982A-445577CD00EA}"/>
              </a:ext>
            </a:extLst>
          </p:cNvPr>
          <p:cNvGrpSpPr/>
          <p:nvPr/>
        </p:nvGrpSpPr>
        <p:grpSpPr>
          <a:xfrm>
            <a:off x="5011414" y="5201808"/>
            <a:ext cx="2723189" cy="762000"/>
            <a:chOff x="5125411" y="2514600"/>
            <a:chExt cx="2723189" cy="762000"/>
          </a:xfrm>
          <a:solidFill>
            <a:srgbClr val="00B0F0"/>
          </a:solidFill>
        </p:grpSpPr>
        <p:sp>
          <p:nvSpPr>
            <p:cNvPr id="17" name="Oval 4">
              <a:extLst>
                <a:ext uri="{FF2B5EF4-FFF2-40B4-BE49-F238E27FC236}">
                  <a16:creationId xmlns:a16="http://schemas.microsoft.com/office/drawing/2014/main" id="{52860050-B69D-4DEA-A516-E73255F65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" name="AutoShape 5">
              <a:extLst>
                <a:ext uri="{FF2B5EF4-FFF2-40B4-BE49-F238E27FC236}">
                  <a16:creationId xmlns:a16="http://schemas.microsoft.com/office/drawing/2014/main" id="{DD9AA56C-0985-40D5-8500-332E2DE809B3}"/>
                </a:ext>
              </a:extLst>
            </p:cNvPr>
            <p:cNvCxnSpPr>
              <a:cxnSpLocks noChangeShapeType="1"/>
              <a:stCxn id="28" idx="5"/>
              <a:endCxn id="17" idx="2"/>
            </p:cNvCxnSpPr>
            <p:nvPr/>
          </p:nvCxnSpPr>
          <p:spPr bwMode="auto">
            <a:xfrm>
              <a:off x="5125411" y="2695731"/>
              <a:ext cx="589589" cy="237969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Oval 6">
              <a:extLst>
                <a:ext uri="{FF2B5EF4-FFF2-40B4-BE49-F238E27FC236}">
                  <a16:creationId xmlns:a16="http://schemas.microsoft.com/office/drawing/2014/main" id="{7F3A6367-3470-4654-8153-F138A9974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7">
              <a:extLst>
                <a:ext uri="{FF2B5EF4-FFF2-40B4-BE49-F238E27FC236}">
                  <a16:creationId xmlns:a16="http://schemas.microsoft.com/office/drawing/2014/main" id="{1C35E9D8-B03F-4A31-A359-BB267325D9BE}"/>
                </a:ext>
              </a:extLst>
            </p:cNvPr>
            <p:cNvCxnSpPr>
              <a:cxnSpLocks noChangeShapeType="1"/>
              <a:stCxn id="17" idx="6"/>
              <a:endCxn id="19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 Box 8">
              <a:extLst>
                <a:ext uri="{FF2B5EF4-FFF2-40B4-BE49-F238E27FC236}">
                  <a16:creationId xmlns:a16="http://schemas.microsoft.com/office/drawing/2014/main" id="{C546C884-D7AB-40D1-B042-0FFF625FA6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b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2C1CAC2-1CF5-4B54-9E24-6DB7A7F1C3D5}"/>
              </a:ext>
            </a:extLst>
          </p:cNvPr>
          <p:cNvGrpSpPr/>
          <p:nvPr/>
        </p:nvGrpSpPr>
        <p:grpSpPr>
          <a:xfrm>
            <a:off x="5011414" y="4313334"/>
            <a:ext cx="2723189" cy="762000"/>
            <a:chOff x="5125411" y="2514600"/>
            <a:chExt cx="2723189" cy="762000"/>
          </a:xfrm>
          <a:solidFill>
            <a:srgbClr val="00B0F0"/>
          </a:solidFill>
        </p:grpSpPr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1BBEEB1C-9004-490B-8526-3301B2609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24" name="AutoShape 5">
              <a:extLst>
                <a:ext uri="{FF2B5EF4-FFF2-40B4-BE49-F238E27FC236}">
                  <a16:creationId xmlns:a16="http://schemas.microsoft.com/office/drawing/2014/main" id="{80561771-E77E-4BF3-B9AF-0C54BAD7F716}"/>
                </a:ext>
              </a:extLst>
            </p:cNvPr>
            <p:cNvCxnSpPr>
              <a:cxnSpLocks noChangeShapeType="1"/>
              <a:stCxn id="28" idx="7"/>
              <a:endCxn id="23" idx="2"/>
            </p:cNvCxnSpPr>
            <p:nvPr/>
          </p:nvCxnSpPr>
          <p:spPr bwMode="auto">
            <a:xfrm flipV="1">
              <a:off x="5125411" y="2933700"/>
              <a:ext cx="589589" cy="165571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Oval 6">
              <a:extLst>
                <a:ext uri="{FF2B5EF4-FFF2-40B4-BE49-F238E27FC236}">
                  <a16:creationId xmlns:a16="http://schemas.microsoft.com/office/drawing/2014/main" id="{1F826407-1D6C-49F6-9848-77A3EBFD5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" name="AutoShape 7">
              <a:extLst>
                <a:ext uri="{FF2B5EF4-FFF2-40B4-BE49-F238E27FC236}">
                  <a16:creationId xmlns:a16="http://schemas.microsoft.com/office/drawing/2014/main" id="{CA96923B-4E22-4C48-BD8F-A79B53FA08C3}"/>
                </a:ext>
              </a:extLst>
            </p:cNvPr>
            <p:cNvCxnSpPr>
              <a:cxnSpLocks noChangeShapeType="1"/>
              <a:stCxn id="23" idx="6"/>
              <a:endCxn id="25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 Box 8">
              <a:extLst>
                <a:ext uri="{FF2B5EF4-FFF2-40B4-BE49-F238E27FC236}">
                  <a16:creationId xmlns:a16="http://schemas.microsoft.com/office/drawing/2014/main" id="{74A079D9-F75D-48DB-AC58-3BF59A404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a</a:t>
              </a:r>
            </a:p>
          </p:txBody>
        </p:sp>
      </p:grpSp>
      <p:sp>
        <p:nvSpPr>
          <p:cNvPr id="28" name="Oval 4">
            <a:extLst>
              <a:ext uri="{FF2B5EF4-FFF2-40B4-BE49-F238E27FC236}">
                <a16:creationId xmlns:a16="http://schemas.microsoft.com/office/drawing/2014/main" id="{BAD834BC-112D-4C17-BE89-682DFE9B9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047" y="4797572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31" name="AutoShape 5">
            <a:extLst>
              <a:ext uri="{FF2B5EF4-FFF2-40B4-BE49-F238E27FC236}">
                <a16:creationId xmlns:a16="http://schemas.microsoft.com/office/drawing/2014/main" id="{0BC80EF4-89CD-46D4-9528-D32AB6C550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0718" y="5139806"/>
            <a:ext cx="365329" cy="0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Oval 6">
            <a:extLst>
              <a:ext uri="{FF2B5EF4-FFF2-40B4-BE49-F238E27FC236}">
                <a16:creationId xmlns:a16="http://schemas.microsoft.com/office/drawing/2014/main" id="{365FF6F9-5544-4422-A2D5-55EBF009F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7279" y="4836903"/>
            <a:ext cx="685800" cy="685800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" name="AutoShape 5">
            <a:extLst>
              <a:ext uri="{FF2B5EF4-FFF2-40B4-BE49-F238E27FC236}">
                <a16:creationId xmlns:a16="http://schemas.microsoft.com/office/drawing/2014/main" id="{E4AA7315-6CA9-4C30-87AF-66718EB44E10}"/>
              </a:ext>
            </a:extLst>
          </p:cNvPr>
          <p:cNvCxnSpPr>
            <a:cxnSpLocks noChangeShapeType="1"/>
            <a:stCxn id="25" idx="6"/>
            <a:endCxn id="33" idx="1"/>
          </p:cNvCxnSpPr>
          <p:nvPr/>
        </p:nvCxnSpPr>
        <p:spPr bwMode="auto">
          <a:xfrm>
            <a:off x="7734603" y="4732434"/>
            <a:ext cx="383109" cy="204902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">
            <a:extLst>
              <a:ext uri="{FF2B5EF4-FFF2-40B4-BE49-F238E27FC236}">
                <a16:creationId xmlns:a16="http://schemas.microsoft.com/office/drawing/2014/main" id="{4914631E-03DF-4224-88BC-52743CA3CB43}"/>
              </a:ext>
            </a:extLst>
          </p:cNvPr>
          <p:cNvCxnSpPr>
            <a:cxnSpLocks noChangeShapeType="1"/>
            <a:endCxn id="33" idx="3"/>
          </p:cNvCxnSpPr>
          <p:nvPr/>
        </p:nvCxnSpPr>
        <p:spPr bwMode="auto">
          <a:xfrm flipV="1">
            <a:off x="7782228" y="5422270"/>
            <a:ext cx="335484" cy="176414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821BCF9-11A2-4A7E-ADF3-2E63B2DFD48B}"/>
              </a:ext>
            </a:extLst>
          </p:cNvPr>
          <p:cNvSpPr/>
          <p:nvPr/>
        </p:nvSpPr>
        <p:spPr>
          <a:xfrm>
            <a:off x="5105188" y="4429912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E168F2C-A5C0-4D6C-81B8-C665D387E42C}"/>
              </a:ext>
            </a:extLst>
          </p:cNvPr>
          <p:cNvSpPr/>
          <p:nvPr/>
        </p:nvSpPr>
        <p:spPr>
          <a:xfrm>
            <a:off x="5178930" y="5427888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CD387AF-3C36-48A4-8243-9C27587F7529}"/>
              </a:ext>
            </a:extLst>
          </p:cNvPr>
          <p:cNvSpPr/>
          <p:nvPr/>
        </p:nvSpPr>
        <p:spPr>
          <a:xfrm>
            <a:off x="7725489" y="4424999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024C8B1-D465-4E5E-B0AD-D263784F35E0}"/>
              </a:ext>
            </a:extLst>
          </p:cNvPr>
          <p:cNvSpPr/>
          <p:nvPr/>
        </p:nvSpPr>
        <p:spPr>
          <a:xfrm>
            <a:off x="7794313" y="5496714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568EE00-0D45-4719-8D0E-3D0AA7FCF366}"/>
              </a:ext>
            </a:extLst>
          </p:cNvPr>
          <p:cNvSpPr txBox="1"/>
          <p:nvPr/>
        </p:nvSpPr>
        <p:spPr>
          <a:xfrm>
            <a:off x="2880852" y="1738947"/>
            <a:ext cx="776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3666CC9-FE25-4CD1-8521-62E75096370C}"/>
              </a:ext>
            </a:extLst>
          </p:cNvPr>
          <p:cNvSpPr txBox="1"/>
          <p:nvPr/>
        </p:nvSpPr>
        <p:spPr>
          <a:xfrm>
            <a:off x="2875934" y="3029548"/>
            <a:ext cx="776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6743D09-2CD5-45C9-9D9F-28831426220B}"/>
              </a:ext>
            </a:extLst>
          </p:cNvPr>
          <p:cNvSpPr txBox="1"/>
          <p:nvPr/>
        </p:nvSpPr>
        <p:spPr>
          <a:xfrm>
            <a:off x="786580" y="4801156"/>
            <a:ext cx="1215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 </a:t>
            </a:r>
            <a:r>
              <a:rPr lang="en-US" altLang="en-US" sz="3200" b="1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</a:t>
            </a:r>
            <a:r>
              <a:rPr lang="en-US" sz="3200" b="1" dirty="0"/>
              <a:t>  b</a:t>
            </a:r>
          </a:p>
        </p:txBody>
      </p:sp>
    </p:spTree>
    <p:extLst>
      <p:ext uri="{BB962C8B-B14F-4D97-AF65-F5344CB8AC3E}">
        <p14:creationId xmlns:p14="http://schemas.microsoft.com/office/powerpoint/2010/main" val="97978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8" grpId="0" animBg="1"/>
      <p:bldP spid="33" grpId="0" animBg="1"/>
      <p:bldP spid="53" grpId="0"/>
      <p:bldP spid="54" grpId="0"/>
      <p:bldP spid="55" grpId="0"/>
      <p:bldP spid="56" grpId="0"/>
      <p:bldP spid="79" grpId="0"/>
      <p:bldP spid="80" grpId="0"/>
      <p:bldP spid="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96F320D-3BF6-4C15-B753-47D9B66A47D9}"/>
              </a:ext>
            </a:extLst>
          </p:cNvPr>
          <p:cNvGrpSpPr/>
          <p:nvPr/>
        </p:nvGrpSpPr>
        <p:grpSpPr>
          <a:xfrm>
            <a:off x="4873763" y="1361518"/>
            <a:ext cx="2723189" cy="762000"/>
            <a:chOff x="5125411" y="2514600"/>
            <a:chExt cx="2723189" cy="762000"/>
          </a:xfrm>
          <a:solidFill>
            <a:srgbClr val="00B0F0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C84323E-9F07-4CCA-82EA-A8C16A3F6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" name="AutoShape 5">
              <a:extLst>
                <a:ext uri="{FF2B5EF4-FFF2-40B4-BE49-F238E27FC236}">
                  <a16:creationId xmlns:a16="http://schemas.microsoft.com/office/drawing/2014/main" id="{886D9876-24B2-48AD-896A-2B6B56F549FF}"/>
                </a:ext>
              </a:extLst>
            </p:cNvPr>
            <p:cNvCxnSpPr>
              <a:cxnSpLocks noChangeShapeType="1"/>
              <a:stCxn id="16" idx="5"/>
              <a:endCxn id="5" idx="2"/>
            </p:cNvCxnSpPr>
            <p:nvPr/>
          </p:nvCxnSpPr>
          <p:spPr bwMode="auto">
            <a:xfrm>
              <a:off x="5125411" y="2695731"/>
              <a:ext cx="589589" cy="237969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E724F56-C816-44EB-919B-C8DC331D7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" name="AutoShape 7">
              <a:extLst>
                <a:ext uri="{FF2B5EF4-FFF2-40B4-BE49-F238E27FC236}">
                  <a16:creationId xmlns:a16="http://schemas.microsoft.com/office/drawing/2014/main" id="{2E433AE3-92BD-4EFD-AF86-2AE38016E56D}"/>
                </a:ext>
              </a:extLst>
            </p:cNvPr>
            <p:cNvCxnSpPr>
              <a:cxnSpLocks noChangeShapeType="1"/>
              <a:stCxn id="5" idx="6"/>
              <a:endCxn id="7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CB7AF69E-C005-46C8-9142-FE7F96AA4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2F9034-08C9-4BBB-B7DA-1A9F5407C1D3}"/>
              </a:ext>
            </a:extLst>
          </p:cNvPr>
          <p:cNvGrpSpPr/>
          <p:nvPr/>
        </p:nvGrpSpPr>
        <p:grpSpPr>
          <a:xfrm>
            <a:off x="4873763" y="473044"/>
            <a:ext cx="2723189" cy="762000"/>
            <a:chOff x="5125411" y="2514600"/>
            <a:chExt cx="2723189" cy="762000"/>
          </a:xfrm>
          <a:solidFill>
            <a:srgbClr val="00B0F0"/>
          </a:solidFill>
        </p:grpSpPr>
        <p:sp>
          <p:nvSpPr>
            <p:cNvPr id="11" name="Oval 4">
              <a:extLst>
                <a:ext uri="{FF2B5EF4-FFF2-40B4-BE49-F238E27FC236}">
                  <a16:creationId xmlns:a16="http://schemas.microsoft.com/office/drawing/2014/main" id="{26F0ACF6-C0D9-45B8-920B-9B55A82DE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2" name="AutoShape 5">
              <a:extLst>
                <a:ext uri="{FF2B5EF4-FFF2-40B4-BE49-F238E27FC236}">
                  <a16:creationId xmlns:a16="http://schemas.microsoft.com/office/drawing/2014/main" id="{9533B399-CDC0-4DEF-AB7D-59FA62BFF1FF}"/>
                </a:ext>
              </a:extLst>
            </p:cNvPr>
            <p:cNvCxnSpPr>
              <a:cxnSpLocks noChangeShapeType="1"/>
              <a:stCxn id="16" idx="7"/>
              <a:endCxn id="11" idx="2"/>
            </p:cNvCxnSpPr>
            <p:nvPr/>
          </p:nvCxnSpPr>
          <p:spPr bwMode="auto">
            <a:xfrm flipV="1">
              <a:off x="5125411" y="2933700"/>
              <a:ext cx="589589" cy="165571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Oval 6">
              <a:extLst>
                <a:ext uri="{FF2B5EF4-FFF2-40B4-BE49-F238E27FC236}">
                  <a16:creationId xmlns:a16="http://schemas.microsoft.com/office/drawing/2014/main" id="{5967992E-5C0E-40E2-90BF-E065661FE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" name="AutoShape 7">
              <a:extLst>
                <a:ext uri="{FF2B5EF4-FFF2-40B4-BE49-F238E27FC236}">
                  <a16:creationId xmlns:a16="http://schemas.microsoft.com/office/drawing/2014/main" id="{4BD0C9CB-4E2B-4E32-AE5A-FE464FA0DA6E}"/>
                </a:ext>
              </a:extLst>
            </p:cNvPr>
            <p:cNvCxnSpPr>
              <a:cxnSpLocks noChangeShapeType="1"/>
              <a:stCxn id="11" idx="6"/>
              <a:endCxn id="13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 Box 8">
              <a:extLst>
                <a:ext uri="{FF2B5EF4-FFF2-40B4-BE49-F238E27FC236}">
                  <a16:creationId xmlns:a16="http://schemas.microsoft.com/office/drawing/2014/main" id="{1844036E-73F8-4D09-B073-0850E15DF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a</a:t>
              </a:r>
            </a:p>
          </p:txBody>
        </p:sp>
      </p:grpSp>
      <p:sp>
        <p:nvSpPr>
          <p:cNvPr id="16" name="Oval 4">
            <a:extLst>
              <a:ext uri="{FF2B5EF4-FFF2-40B4-BE49-F238E27FC236}">
                <a16:creationId xmlns:a16="http://schemas.microsoft.com/office/drawing/2014/main" id="{0574AE4C-4515-48E9-A67C-42F67250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8396" y="957282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7" name="AutoShape 5">
            <a:extLst>
              <a:ext uri="{FF2B5EF4-FFF2-40B4-BE49-F238E27FC236}">
                <a16:creationId xmlns:a16="http://schemas.microsoft.com/office/drawing/2014/main" id="{3A1F3E46-DD91-4F71-8B78-AA78C5D70F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23067" y="1299516"/>
            <a:ext cx="365329" cy="0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6">
            <a:extLst>
              <a:ext uri="{FF2B5EF4-FFF2-40B4-BE49-F238E27FC236}">
                <a16:creationId xmlns:a16="http://schemas.microsoft.com/office/drawing/2014/main" id="{227CBBC2-E1DF-4F27-B1AE-FCA12A765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28" y="996613"/>
            <a:ext cx="685800" cy="685800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AutoShape 5">
            <a:extLst>
              <a:ext uri="{FF2B5EF4-FFF2-40B4-BE49-F238E27FC236}">
                <a16:creationId xmlns:a16="http://schemas.microsoft.com/office/drawing/2014/main" id="{FA188E49-820D-416C-A3B0-29C6F81EAF4B}"/>
              </a:ext>
            </a:extLst>
          </p:cNvPr>
          <p:cNvCxnSpPr>
            <a:cxnSpLocks noChangeShapeType="1"/>
            <a:stCxn id="13" idx="6"/>
            <a:endCxn id="18" idx="1"/>
          </p:cNvCxnSpPr>
          <p:nvPr/>
        </p:nvCxnSpPr>
        <p:spPr bwMode="auto">
          <a:xfrm>
            <a:off x="7596952" y="892144"/>
            <a:ext cx="383109" cy="204902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5">
            <a:extLst>
              <a:ext uri="{FF2B5EF4-FFF2-40B4-BE49-F238E27FC236}">
                <a16:creationId xmlns:a16="http://schemas.microsoft.com/office/drawing/2014/main" id="{EAEAE260-D77E-48D5-86E0-D3D0C7DADD9A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7644577" y="1581980"/>
            <a:ext cx="335484" cy="176414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5215128-7321-4F2A-A291-BA4318363E4C}"/>
              </a:ext>
            </a:extLst>
          </p:cNvPr>
          <p:cNvSpPr/>
          <p:nvPr/>
        </p:nvSpPr>
        <p:spPr>
          <a:xfrm>
            <a:off x="4967537" y="589622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10B553-66D8-4574-8AA5-903DDABC0CBD}"/>
              </a:ext>
            </a:extLst>
          </p:cNvPr>
          <p:cNvSpPr/>
          <p:nvPr/>
        </p:nvSpPr>
        <p:spPr>
          <a:xfrm>
            <a:off x="5041279" y="1587598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4C561B-DE9E-4C37-B2CC-6752B539F9C1}"/>
              </a:ext>
            </a:extLst>
          </p:cNvPr>
          <p:cNvSpPr/>
          <p:nvPr/>
        </p:nvSpPr>
        <p:spPr>
          <a:xfrm>
            <a:off x="7587838" y="584709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BE9D36-5AB0-4F2C-BE33-484BED5AAAE9}"/>
              </a:ext>
            </a:extLst>
          </p:cNvPr>
          <p:cNvSpPr/>
          <p:nvPr/>
        </p:nvSpPr>
        <p:spPr>
          <a:xfrm>
            <a:off x="7656662" y="1656424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25" name="Oval 4">
            <a:extLst>
              <a:ext uri="{FF2B5EF4-FFF2-40B4-BE49-F238E27FC236}">
                <a16:creationId xmlns:a16="http://schemas.microsoft.com/office/drawing/2014/main" id="{59791448-41AB-46DC-A6FA-7A08EDBC6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098" y="952365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26" name="AutoShape 5">
            <a:extLst>
              <a:ext uri="{FF2B5EF4-FFF2-40B4-BE49-F238E27FC236}">
                <a16:creationId xmlns:a16="http://schemas.microsoft.com/office/drawing/2014/main" id="{43D529FF-BE83-4278-B9C6-12EE95E4D16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26769" y="1294599"/>
            <a:ext cx="365329" cy="0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6">
            <a:extLst>
              <a:ext uri="{FF2B5EF4-FFF2-40B4-BE49-F238E27FC236}">
                <a16:creationId xmlns:a16="http://schemas.microsoft.com/office/drawing/2014/main" id="{C5EBF7F9-308E-4C81-BE89-C6C93F71E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4249" y="991696"/>
            <a:ext cx="685800" cy="685800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5">
            <a:extLst>
              <a:ext uri="{FF2B5EF4-FFF2-40B4-BE49-F238E27FC236}">
                <a16:creationId xmlns:a16="http://schemas.microsoft.com/office/drawing/2014/main" id="{AC539AAB-7743-4CF9-BDE6-DFCC88B3156C}"/>
              </a:ext>
            </a:extLst>
          </p:cNvPr>
          <p:cNvCxnSpPr>
            <a:cxnSpLocks noChangeShapeType="1"/>
            <a:endCxn id="27" idx="2"/>
          </p:cNvCxnSpPr>
          <p:nvPr/>
        </p:nvCxnSpPr>
        <p:spPr bwMode="auto">
          <a:xfrm>
            <a:off x="8595855" y="1316187"/>
            <a:ext cx="478394" cy="18409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610D9AC-36EE-4798-8BE5-7F3714E6EB93}"/>
              </a:ext>
            </a:extLst>
          </p:cNvPr>
          <p:cNvSpPr/>
          <p:nvPr/>
        </p:nvSpPr>
        <p:spPr>
          <a:xfrm>
            <a:off x="8615311" y="95342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D84866F-2661-4FB9-811B-1EB0E9E872C5}"/>
              </a:ext>
            </a:extLst>
          </p:cNvPr>
          <p:cNvCxnSpPr/>
          <p:nvPr/>
        </p:nvCxnSpPr>
        <p:spPr>
          <a:xfrm flipH="1">
            <a:off x="4701195" y="2772690"/>
            <a:ext cx="348011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AutoShape 5">
            <a:extLst>
              <a:ext uri="{FF2B5EF4-FFF2-40B4-BE49-F238E27FC236}">
                <a16:creationId xmlns:a16="http://schemas.microsoft.com/office/drawing/2014/main" id="{A7D1CBD2-B7E4-4578-99A7-086614A08777}"/>
              </a:ext>
            </a:extLst>
          </p:cNvPr>
          <p:cNvCxnSpPr>
            <a:cxnSpLocks noChangeShapeType="1"/>
            <a:endCxn id="16" idx="4"/>
          </p:cNvCxnSpPr>
          <p:nvPr/>
        </p:nvCxnSpPr>
        <p:spPr bwMode="auto">
          <a:xfrm flipH="1" flipV="1">
            <a:off x="4631296" y="1643082"/>
            <a:ext cx="69900" cy="1129608"/>
          </a:xfrm>
          <a:prstGeom prst="straightConnector1">
            <a:avLst/>
          </a:prstGeom>
          <a:solidFill>
            <a:srgbClr val="00B0F0"/>
          </a:solidFill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9B866A4-7B7B-42F9-A9BD-38947B27FA13}"/>
              </a:ext>
            </a:extLst>
          </p:cNvPr>
          <p:cNvCxnSpPr>
            <a:stCxn id="18" idx="4"/>
          </p:cNvCxnSpPr>
          <p:nvPr/>
        </p:nvCxnSpPr>
        <p:spPr>
          <a:xfrm flipH="1">
            <a:off x="8181312" y="1682413"/>
            <a:ext cx="41216" cy="10902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BFB39CF-E596-4280-8E7C-608B934DA48B}"/>
              </a:ext>
            </a:extLst>
          </p:cNvPr>
          <p:cNvCxnSpPr/>
          <p:nvPr/>
        </p:nvCxnSpPr>
        <p:spPr>
          <a:xfrm flipH="1">
            <a:off x="3663452" y="2934922"/>
            <a:ext cx="56047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AutoShape 5">
            <a:extLst>
              <a:ext uri="{FF2B5EF4-FFF2-40B4-BE49-F238E27FC236}">
                <a16:creationId xmlns:a16="http://schemas.microsoft.com/office/drawing/2014/main" id="{F9A7A260-8E18-419D-BEDB-F5539F82221B}"/>
              </a:ext>
            </a:extLst>
          </p:cNvPr>
          <p:cNvCxnSpPr>
            <a:cxnSpLocks noChangeShapeType="1"/>
            <a:endCxn id="27" idx="4"/>
          </p:cNvCxnSpPr>
          <p:nvPr/>
        </p:nvCxnSpPr>
        <p:spPr bwMode="auto">
          <a:xfrm flipV="1">
            <a:off x="9248625" y="1677496"/>
            <a:ext cx="168524" cy="1247594"/>
          </a:xfrm>
          <a:prstGeom prst="straightConnector1">
            <a:avLst/>
          </a:prstGeom>
          <a:solidFill>
            <a:srgbClr val="00B0F0"/>
          </a:solidFill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1545C7-B13F-438E-8D44-F03BF8559BE4}"/>
              </a:ext>
            </a:extLst>
          </p:cNvPr>
          <p:cNvCxnSpPr>
            <a:cxnSpLocks/>
            <a:stCxn id="25" idx="4"/>
          </p:cNvCxnSpPr>
          <p:nvPr/>
        </p:nvCxnSpPr>
        <p:spPr>
          <a:xfrm>
            <a:off x="3534998" y="1638165"/>
            <a:ext cx="148046" cy="12869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9EB3B323-FD4F-4A6C-8EC8-37CF7BCC5DBB}"/>
              </a:ext>
            </a:extLst>
          </p:cNvPr>
          <p:cNvSpPr/>
          <p:nvPr/>
        </p:nvSpPr>
        <p:spPr>
          <a:xfrm>
            <a:off x="6727513" y="2369264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E6D780-BF54-4C02-B08A-069A6580E582}"/>
              </a:ext>
            </a:extLst>
          </p:cNvPr>
          <p:cNvSpPr/>
          <p:nvPr/>
        </p:nvSpPr>
        <p:spPr>
          <a:xfrm>
            <a:off x="6879913" y="2836297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B65C703-668B-44E1-B1AE-83A71F5EC5AE}"/>
              </a:ext>
            </a:extLst>
          </p:cNvPr>
          <p:cNvGrpSpPr/>
          <p:nvPr/>
        </p:nvGrpSpPr>
        <p:grpSpPr>
          <a:xfrm>
            <a:off x="3536575" y="4547177"/>
            <a:ext cx="2723189" cy="762000"/>
            <a:chOff x="5125411" y="2514600"/>
            <a:chExt cx="2723189" cy="762000"/>
          </a:xfrm>
          <a:solidFill>
            <a:srgbClr val="00B0F0"/>
          </a:solidFill>
        </p:grpSpPr>
        <p:sp>
          <p:nvSpPr>
            <p:cNvPr id="39" name="Oval 4">
              <a:extLst>
                <a:ext uri="{FF2B5EF4-FFF2-40B4-BE49-F238E27FC236}">
                  <a16:creationId xmlns:a16="http://schemas.microsoft.com/office/drawing/2014/main" id="{AE9B5D4B-F78D-494A-A680-9FAB60A37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5">
              <a:extLst>
                <a:ext uri="{FF2B5EF4-FFF2-40B4-BE49-F238E27FC236}">
                  <a16:creationId xmlns:a16="http://schemas.microsoft.com/office/drawing/2014/main" id="{E95B39E3-8A32-42E8-8250-261F2CC571E3}"/>
                </a:ext>
              </a:extLst>
            </p:cNvPr>
            <p:cNvCxnSpPr>
              <a:cxnSpLocks noChangeShapeType="1"/>
              <a:stCxn id="50" idx="5"/>
              <a:endCxn id="39" idx="2"/>
            </p:cNvCxnSpPr>
            <p:nvPr/>
          </p:nvCxnSpPr>
          <p:spPr bwMode="auto">
            <a:xfrm>
              <a:off x="5125411" y="2695731"/>
              <a:ext cx="589589" cy="237969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Oval 6">
              <a:extLst>
                <a:ext uri="{FF2B5EF4-FFF2-40B4-BE49-F238E27FC236}">
                  <a16:creationId xmlns:a16="http://schemas.microsoft.com/office/drawing/2014/main" id="{F87D05B8-0CB9-48EE-A3F1-070B6C9D6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" name="AutoShape 7">
              <a:extLst>
                <a:ext uri="{FF2B5EF4-FFF2-40B4-BE49-F238E27FC236}">
                  <a16:creationId xmlns:a16="http://schemas.microsoft.com/office/drawing/2014/main" id="{3FF6AFAD-05A2-487B-96A3-5BE09CCF6D19}"/>
                </a:ext>
              </a:extLst>
            </p:cNvPr>
            <p:cNvCxnSpPr>
              <a:cxnSpLocks noChangeShapeType="1"/>
              <a:stCxn id="39" idx="6"/>
              <a:endCxn id="41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Text Box 8">
              <a:extLst>
                <a:ext uri="{FF2B5EF4-FFF2-40B4-BE49-F238E27FC236}">
                  <a16:creationId xmlns:a16="http://schemas.microsoft.com/office/drawing/2014/main" id="{1C03E678-BA1E-4261-9E5C-F0B8457CE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b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D847149-CDD0-45B3-9A18-B19A65667B0B}"/>
              </a:ext>
            </a:extLst>
          </p:cNvPr>
          <p:cNvGrpSpPr/>
          <p:nvPr/>
        </p:nvGrpSpPr>
        <p:grpSpPr>
          <a:xfrm>
            <a:off x="3536575" y="3658703"/>
            <a:ext cx="2723189" cy="762000"/>
            <a:chOff x="5125411" y="2514600"/>
            <a:chExt cx="2723189" cy="762000"/>
          </a:xfrm>
          <a:solidFill>
            <a:srgbClr val="00B0F0"/>
          </a:solidFill>
        </p:grpSpPr>
        <p:sp>
          <p:nvSpPr>
            <p:cNvPr id="45" name="Oval 4">
              <a:extLst>
                <a:ext uri="{FF2B5EF4-FFF2-40B4-BE49-F238E27FC236}">
                  <a16:creationId xmlns:a16="http://schemas.microsoft.com/office/drawing/2014/main" id="{CE7AC827-00B0-4407-9ECD-7F31A5DA3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46" name="AutoShape 5">
              <a:extLst>
                <a:ext uri="{FF2B5EF4-FFF2-40B4-BE49-F238E27FC236}">
                  <a16:creationId xmlns:a16="http://schemas.microsoft.com/office/drawing/2014/main" id="{2D80199D-3F23-48B6-AB24-CE69474AE314}"/>
                </a:ext>
              </a:extLst>
            </p:cNvPr>
            <p:cNvCxnSpPr>
              <a:cxnSpLocks noChangeShapeType="1"/>
              <a:stCxn id="50" idx="7"/>
              <a:endCxn id="45" idx="2"/>
            </p:cNvCxnSpPr>
            <p:nvPr/>
          </p:nvCxnSpPr>
          <p:spPr bwMode="auto">
            <a:xfrm flipV="1">
              <a:off x="5125411" y="2933700"/>
              <a:ext cx="589589" cy="165571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Oval 6">
              <a:extLst>
                <a:ext uri="{FF2B5EF4-FFF2-40B4-BE49-F238E27FC236}">
                  <a16:creationId xmlns:a16="http://schemas.microsoft.com/office/drawing/2014/main" id="{E252D763-EDEE-48DF-AD58-9CBDAE1E9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8" name="AutoShape 7">
              <a:extLst>
                <a:ext uri="{FF2B5EF4-FFF2-40B4-BE49-F238E27FC236}">
                  <a16:creationId xmlns:a16="http://schemas.microsoft.com/office/drawing/2014/main" id="{2AC3BB8C-A5C6-449D-B217-75131D7C908B}"/>
                </a:ext>
              </a:extLst>
            </p:cNvPr>
            <p:cNvCxnSpPr>
              <a:cxnSpLocks noChangeShapeType="1"/>
              <a:stCxn id="45" idx="6"/>
              <a:endCxn id="47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 Box 8">
              <a:extLst>
                <a:ext uri="{FF2B5EF4-FFF2-40B4-BE49-F238E27FC236}">
                  <a16:creationId xmlns:a16="http://schemas.microsoft.com/office/drawing/2014/main" id="{6754AE51-05EC-4201-924B-97DE858A9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a</a:t>
              </a:r>
            </a:p>
          </p:txBody>
        </p:sp>
      </p:grpSp>
      <p:sp>
        <p:nvSpPr>
          <p:cNvPr id="50" name="Oval 4">
            <a:extLst>
              <a:ext uri="{FF2B5EF4-FFF2-40B4-BE49-F238E27FC236}">
                <a16:creationId xmlns:a16="http://schemas.microsoft.com/office/drawing/2014/main" id="{2F24AB56-2CB1-4AA8-9877-2C8BC566F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208" y="4142941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51" name="AutoShape 5">
            <a:extLst>
              <a:ext uri="{FF2B5EF4-FFF2-40B4-BE49-F238E27FC236}">
                <a16:creationId xmlns:a16="http://schemas.microsoft.com/office/drawing/2014/main" id="{358386D0-8995-4365-AB15-DE7E782E48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85879" y="4485175"/>
            <a:ext cx="365329" cy="0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al 6">
            <a:extLst>
              <a:ext uri="{FF2B5EF4-FFF2-40B4-BE49-F238E27FC236}">
                <a16:creationId xmlns:a16="http://schemas.microsoft.com/office/drawing/2014/main" id="{9499200C-8D74-4332-8EF3-139C32290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440" y="4182272"/>
            <a:ext cx="685800" cy="685800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" name="AutoShape 5">
            <a:extLst>
              <a:ext uri="{FF2B5EF4-FFF2-40B4-BE49-F238E27FC236}">
                <a16:creationId xmlns:a16="http://schemas.microsoft.com/office/drawing/2014/main" id="{54F808C0-A6AD-467C-8FBC-6F343166AD86}"/>
              </a:ext>
            </a:extLst>
          </p:cNvPr>
          <p:cNvCxnSpPr>
            <a:cxnSpLocks noChangeShapeType="1"/>
            <a:stCxn id="47" idx="6"/>
            <a:endCxn id="52" idx="1"/>
          </p:cNvCxnSpPr>
          <p:nvPr/>
        </p:nvCxnSpPr>
        <p:spPr bwMode="auto">
          <a:xfrm>
            <a:off x="6259764" y="4077803"/>
            <a:ext cx="383109" cy="204902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AutoShape 5">
            <a:extLst>
              <a:ext uri="{FF2B5EF4-FFF2-40B4-BE49-F238E27FC236}">
                <a16:creationId xmlns:a16="http://schemas.microsoft.com/office/drawing/2014/main" id="{4BDC53DC-0AB3-454E-A1EB-82441961857E}"/>
              </a:ext>
            </a:extLst>
          </p:cNvPr>
          <p:cNvCxnSpPr>
            <a:cxnSpLocks noChangeShapeType="1"/>
            <a:endCxn id="52" idx="3"/>
          </p:cNvCxnSpPr>
          <p:nvPr/>
        </p:nvCxnSpPr>
        <p:spPr bwMode="auto">
          <a:xfrm flipV="1">
            <a:off x="6307389" y="4767639"/>
            <a:ext cx="335484" cy="176414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831ED4-87EB-44F4-A3F2-152950AA83E1}"/>
              </a:ext>
            </a:extLst>
          </p:cNvPr>
          <p:cNvGrpSpPr/>
          <p:nvPr/>
        </p:nvGrpSpPr>
        <p:grpSpPr>
          <a:xfrm>
            <a:off x="8476938" y="4137922"/>
            <a:ext cx="2771775" cy="762000"/>
            <a:chOff x="5076825" y="2514600"/>
            <a:chExt cx="2771775" cy="762000"/>
          </a:xfrm>
          <a:solidFill>
            <a:srgbClr val="00B0F0"/>
          </a:solidFill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B0E1B8-7E8B-459F-8F70-B5AABA18D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90800"/>
              <a:ext cx="685800" cy="6858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" name="AutoShape 5">
              <a:extLst>
                <a:ext uri="{FF2B5EF4-FFF2-40B4-BE49-F238E27FC236}">
                  <a16:creationId xmlns:a16="http://schemas.microsoft.com/office/drawing/2014/main" id="{41A73795-8AED-440D-BB31-60AE201E39AB}"/>
                </a:ext>
              </a:extLst>
            </p:cNvPr>
            <p:cNvCxnSpPr>
              <a:cxnSpLocks noChangeShapeType="1"/>
              <a:endCxn id="56" idx="2"/>
            </p:cNvCxnSpPr>
            <p:nvPr/>
          </p:nvCxnSpPr>
          <p:spPr bwMode="auto">
            <a:xfrm>
              <a:off x="5076825" y="2911475"/>
              <a:ext cx="638175" cy="22225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CD6AEE7-564A-4FB6-931A-E20F5E947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2590800"/>
              <a:ext cx="685800" cy="6858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9" name="AutoShape 7">
              <a:extLst>
                <a:ext uri="{FF2B5EF4-FFF2-40B4-BE49-F238E27FC236}">
                  <a16:creationId xmlns:a16="http://schemas.microsoft.com/office/drawing/2014/main" id="{A9D0B543-CBE3-4C1C-A7BF-D6B546890E93}"/>
                </a:ext>
              </a:extLst>
            </p:cNvPr>
            <p:cNvCxnSpPr>
              <a:cxnSpLocks noChangeShapeType="1"/>
              <a:stCxn id="56" idx="6"/>
              <a:endCxn id="58" idx="2"/>
            </p:cNvCxnSpPr>
            <p:nvPr/>
          </p:nvCxnSpPr>
          <p:spPr bwMode="auto">
            <a:xfrm>
              <a:off x="6400800" y="2933700"/>
              <a:ext cx="7334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Text Box 8">
              <a:extLst>
                <a:ext uri="{FF2B5EF4-FFF2-40B4-BE49-F238E27FC236}">
                  <a16:creationId xmlns:a16="http://schemas.microsoft.com/office/drawing/2014/main" id="{44D958AE-5073-4CC1-BCA2-E42645CCD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2514600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b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C6E1A011-BA40-4BF6-B4E2-E42B2ED0D9C0}"/>
              </a:ext>
            </a:extLst>
          </p:cNvPr>
          <p:cNvSpPr/>
          <p:nvPr/>
        </p:nvSpPr>
        <p:spPr>
          <a:xfrm>
            <a:off x="3630349" y="3775281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B1F98C1-E246-41AA-8DDE-4FE39640F6D0}"/>
              </a:ext>
            </a:extLst>
          </p:cNvPr>
          <p:cNvSpPr/>
          <p:nvPr/>
        </p:nvSpPr>
        <p:spPr>
          <a:xfrm>
            <a:off x="3704091" y="4773257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EE0CD03-94B2-46DA-9B56-0458EAA99BE4}"/>
              </a:ext>
            </a:extLst>
          </p:cNvPr>
          <p:cNvSpPr/>
          <p:nvPr/>
        </p:nvSpPr>
        <p:spPr>
          <a:xfrm>
            <a:off x="6250650" y="3770368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923245-A370-4158-AE1A-6C1562B0D6AD}"/>
              </a:ext>
            </a:extLst>
          </p:cNvPr>
          <p:cNvSpPr/>
          <p:nvPr/>
        </p:nvSpPr>
        <p:spPr>
          <a:xfrm>
            <a:off x="6319474" y="4842083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D6F2859-538C-41F8-B9AF-D7EF5FF5F2E8}"/>
              </a:ext>
            </a:extLst>
          </p:cNvPr>
          <p:cNvSpPr/>
          <p:nvPr/>
        </p:nvSpPr>
        <p:spPr>
          <a:xfrm>
            <a:off x="8551404" y="4163655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66" name="Oval 4">
            <a:extLst>
              <a:ext uri="{FF2B5EF4-FFF2-40B4-BE49-F238E27FC236}">
                <a16:creationId xmlns:a16="http://schemas.microsoft.com/office/drawing/2014/main" id="{453306F6-D512-4E14-A40F-EED447EEA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910" y="4138024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67" name="AutoShape 5">
            <a:extLst>
              <a:ext uri="{FF2B5EF4-FFF2-40B4-BE49-F238E27FC236}">
                <a16:creationId xmlns:a16="http://schemas.microsoft.com/office/drawing/2014/main" id="{B6E5106F-3AF9-4470-8C40-38250C4E12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89581" y="4480258"/>
            <a:ext cx="365329" cy="0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Oval 6">
            <a:extLst>
              <a:ext uri="{FF2B5EF4-FFF2-40B4-BE49-F238E27FC236}">
                <a16:creationId xmlns:a16="http://schemas.microsoft.com/office/drawing/2014/main" id="{40FB7172-52BB-4A25-9ED9-6E176A4E2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7061" y="4177355"/>
            <a:ext cx="685800" cy="685800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" name="AutoShape 5">
            <a:extLst>
              <a:ext uri="{FF2B5EF4-FFF2-40B4-BE49-F238E27FC236}">
                <a16:creationId xmlns:a16="http://schemas.microsoft.com/office/drawing/2014/main" id="{7C52F23E-8BE6-45CE-897E-BC594E6BA3B4}"/>
              </a:ext>
            </a:extLst>
          </p:cNvPr>
          <p:cNvCxnSpPr>
            <a:cxnSpLocks noChangeShapeType="1"/>
            <a:endCxn id="68" idx="2"/>
          </p:cNvCxnSpPr>
          <p:nvPr/>
        </p:nvCxnSpPr>
        <p:spPr bwMode="auto">
          <a:xfrm>
            <a:off x="7258667" y="4501846"/>
            <a:ext cx="478394" cy="18409"/>
          </a:xfrm>
          <a:prstGeom prst="straightConnector1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20EB12F5-72F8-4CB4-9F93-626AFD7C3434}"/>
              </a:ext>
            </a:extLst>
          </p:cNvPr>
          <p:cNvSpPr/>
          <p:nvPr/>
        </p:nvSpPr>
        <p:spPr>
          <a:xfrm>
            <a:off x="7278123" y="4139079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F5F7B65-5C17-441E-8017-683647DE008E}"/>
              </a:ext>
            </a:extLst>
          </p:cNvPr>
          <p:cNvCxnSpPr/>
          <p:nvPr/>
        </p:nvCxnSpPr>
        <p:spPr>
          <a:xfrm flipH="1">
            <a:off x="3364007" y="5958349"/>
            <a:ext cx="348011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AutoShape 5">
            <a:extLst>
              <a:ext uri="{FF2B5EF4-FFF2-40B4-BE49-F238E27FC236}">
                <a16:creationId xmlns:a16="http://schemas.microsoft.com/office/drawing/2014/main" id="{A2394564-7C21-4FF8-8827-E3A8058F7CA8}"/>
              </a:ext>
            </a:extLst>
          </p:cNvPr>
          <p:cNvCxnSpPr>
            <a:cxnSpLocks noChangeShapeType="1"/>
            <a:endCxn id="50" idx="4"/>
          </p:cNvCxnSpPr>
          <p:nvPr/>
        </p:nvCxnSpPr>
        <p:spPr bwMode="auto">
          <a:xfrm flipH="1" flipV="1">
            <a:off x="3294108" y="4828741"/>
            <a:ext cx="69900" cy="1129608"/>
          </a:xfrm>
          <a:prstGeom prst="straightConnector1">
            <a:avLst/>
          </a:prstGeom>
          <a:solidFill>
            <a:srgbClr val="00B0F0"/>
          </a:solidFill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354F7CF-58C4-452D-B9B8-5005454B5F4C}"/>
              </a:ext>
            </a:extLst>
          </p:cNvPr>
          <p:cNvCxnSpPr>
            <a:stCxn id="52" idx="4"/>
          </p:cNvCxnSpPr>
          <p:nvPr/>
        </p:nvCxnSpPr>
        <p:spPr>
          <a:xfrm flipH="1">
            <a:off x="6844124" y="4868072"/>
            <a:ext cx="41216" cy="10902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E8CAD09-07C6-4D34-A7BF-FB748E4E68AA}"/>
              </a:ext>
            </a:extLst>
          </p:cNvPr>
          <p:cNvCxnSpPr/>
          <p:nvPr/>
        </p:nvCxnSpPr>
        <p:spPr>
          <a:xfrm flipH="1">
            <a:off x="2326264" y="6120581"/>
            <a:ext cx="56047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AutoShape 5">
            <a:extLst>
              <a:ext uri="{FF2B5EF4-FFF2-40B4-BE49-F238E27FC236}">
                <a16:creationId xmlns:a16="http://schemas.microsoft.com/office/drawing/2014/main" id="{35BD857C-CF37-4D6C-BEB0-F54517B341F6}"/>
              </a:ext>
            </a:extLst>
          </p:cNvPr>
          <p:cNvCxnSpPr>
            <a:cxnSpLocks noChangeShapeType="1"/>
            <a:endCxn id="68" idx="4"/>
          </p:cNvCxnSpPr>
          <p:nvPr/>
        </p:nvCxnSpPr>
        <p:spPr bwMode="auto">
          <a:xfrm flipV="1">
            <a:off x="7911437" y="4863155"/>
            <a:ext cx="168524" cy="1247594"/>
          </a:xfrm>
          <a:prstGeom prst="straightConnector1">
            <a:avLst/>
          </a:prstGeom>
          <a:solidFill>
            <a:srgbClr val="00B0F0"/>
          </a:solidFill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0CF25E2-EEAF-486D-8B70-2BC24F3104B4}"/>
              </a:ext>
            </a:extLst>
          </p:cNvPr>
          <p:cNvCxnSpPr>
            <a:cxnSpLocks/>
            <a:stCxn id="66" idx="4"/>
          </p:cNvCxnSpPr>
          <p:nvPr/>
        </p:nvCxnSpPr>
        <p:spPr>
          <a:xfrm>
            <a:off x="2197810" y="4823824"/>
            <a:ext cx="148046" cy="12869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3C0EFA4A-D506-42DD-8F74-32028560C727}"/>
              </a:ext>
            </a:extLst>
          </p:cNvPr>
          <p:cNvSpPr/>
          <p:nvPr/>
        </p:nvSpPr>
        <p:spPr>
          <a:xfrm>
            <a:off x="5390325" y="5554923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420ABEE-1B90-4BDA-8180-ECFB9D0823E3}"/>
              </a:ext>
            </a:extLst>
          </p:cNvPr>
          <p:cNvSpPr/>
          <p:nvPr/>
        </p:nvSpPr>
        <p:spPr>
          <a:xfrm>
            <a:off x="5542725" y="6021956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21E7BC3-EEB5-4B4F-B203-C592F6083BBA}"/>
              </a:ext>
            </a:extLst>
          </p:cNvPr>
          <p:cNvSpPr/>
          <p:nvPr/>
        </p:nvSpPr>
        <p:spPr>
          <a:xfrm>
            <a:off x="2568461" y="4109577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091938C-8B9D-453D-8AD2-6361C11B5AFC}"/>
              </a:ext>
            </a:extLst>
          </p:cNvPr>
          <p:cNvSpPr/>
          <p:nvPr/>
        </p:nvSpPr>
        <p:spPr>
          <a:xfrm>
            <a:off x="3885987" y="933751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sz="24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F0D3A79-F443-4F99-BF6A-69AA2066F057}"/>
              </a:ext>
            </a:extLst>
          </p:cNvPr>
          <p:cNvSpPr txBox="1"/>
          <p:nvPr/>
        </p:nvSpPr>
        <p:spPr>
          <a:xfrm>
            <a:off x="521109" y="921532"/>
            <a:ext cx="1740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(a </a:t>
            </a:r>
            <a:r>
              <a:rPr lang="en-US" altLang="en-US" sz="3200" b="1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</a:t>
            </a:r>
            <a:r>
              <a:rPr lang="en-US" sz="3200" b="1" dirty="0"/>
              <a:t>  b)*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8FA482-A738-4179-AB35-34B21564E620}"/>
              </a:ext>
            </a:extLst>
          </p:cNvPr>
          <p:cNvSpPr txBox="1"/>
          <p:nvPr/>
        </p:nvSpPr>
        <p:spPr>
          <a:xfrm>
            <a:off x="486694" y="3187870"/>
            <a:ext cx="1961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(a </a:t>
            </a:r>
            <a:r>
              <a:rPr lang="en-US" altLang="en-US" sz="3200" b="1" dirty="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</a:t>
            </a:r>
            <a:r>
              <a:rPr lang="en-US" sz="3200" b="1" dirty="0"/>
              <a:t>  b)*b</a:t>
            </a:r>
          </a:p>
        </p:txBody>
      </p:sp>
    </p:spTree>
    <p:extLst>
      <p:ext uri="{BB962C8B-B14F-4D97-AF65-F5344CB8AC3E}">
        <p14:creationId xmlns:p14="http://schemas.microsoft.com/office/powerpoint/2010/main" val="245226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1" grpId="0"/>
      <p:bldP spid="22" grpId="0"/>
      <p:bldP spid="23" grpId="0"/>
      <p:bldP spid="24" grpId="0"/>
      <p:bldP spid="25" grpId="0" animBg="1"/>
      <p:bldP spid="27" grpId="0" animBg="1"/>
      <p:bldP spid="29" grpId="0"/>
      <p:bldP spid="36" grpId="0"/>
      <p:bldP spid="37" grpId="0"/>
      <p:bldP spid="50" grpId="0" animBg="1"/>
      <p:bldP spid="52" grpId="0" animBg="1"/>
      <p:bldP spid="61" grpId="0"/>
      <p:bldP spid="62" grpId="0"/>
      <p:bldP spid="63" grpId="0"/>
      <p:bldP spid="64" grpId="0"/>
      <p:bldP spid="65" grpId="0"/>
      <p:bldP spid="66" grpId="0" animBg="1"/>
      <p:bldP spid="68" grpId="0" animBg="1"/>
      <p:bldP spid="70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5D08B8-1B0F-4F10-9C0A-D9C171CC139A}"/>
              </a:ext>
            </a:extLst>
          </p:cNvPr>
          <p:cNvSpPr/>
          <p:nvPr/>
        </p:nvSpPr>
        <p:spPr>
          <a:xfrm>
            <a:off x="245806" y="1577364"/>
            <a:ext cx="11779046" cy="5153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Procedure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US" sz="3200" dirty="0">
                <a:solidFill>
                  <a:srgbClr val="00FF00"/>
                </a:solidFill>
                <a:latin typeface="Times New Roman" panose="02020603050405020304" pitchFamily="18" charset="0"/>
                <a:ea typeface="CMSY10"/>
                <a:cs typeface="Arial" panose="020B0604020202020204" pitchFamily="34" charset="0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MMI12"/>
                <a:cs typeface="Arial" panose="020B0604020202020204" pitchFamily="34" charset="0"/>
              </a:rPr>
              <a:t>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regular, there is a DFA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MMI12"/>
                <a:cs typeface="Arial" panose="020B0604020202020204" pitchFamily="34" charset="0"/>
              </a:rPr>
              <a:t>M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that recognizes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MMI12"/>
                <a:cs typeface="Arial" panose="020B0604020202020204" pitchFamily="34" charset="0"/>
              </a:rPr>
              <a:t>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US" sz="3200" dirty="0">
                <a:solidFill>
                  <a:srgbClr val="00FF00"/>
                </a:solidFill>
                <a:latin typeface="Times New Roman" panose="02020603050405020304" pitchFamily="18" charset="0"/>
                <a:ea typeface="CMSY10"/>
                <a:cs typeface="Arial" panose="020B0604020202020204" pitchFamily="34" charset="0"/>
              </a:rPr>
              <a:t>•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MMI12"/>
                <a:cs typeface="Arial" panose="020B0604020202020204" pitchFamily="34" charset="0"/>
              </a:rPr>
              <a:t>M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will be converted into a regular expression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MMI12"/>
                <a:cs typeface="Arial" panose="020B0604020202020204" pitchFamily="34" charset="0"/>
              </a:rPr>
              <a:t>R</a:t>
            </a:r>
            <a:r>
              <a:rPr 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that specifies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MMI12"/>
                <a:cs typeface="Arial" panose="020B0604020202020204" pitchFamily="34" charset="0"/>
              </a:rPr>
              <a:t>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procedure is broken in two parts: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17625" indent="-403225">
              <a:lnSpc>
                <a:spcPct val="115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Convert a DFA into a 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generalized nondeterministic finite automaton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 GNFA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084705" indent="-1170305">
              <a:lnSpc>
                <a:spcPct val="115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Convert GNFA into a regular expression.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5F439707-0362-4C5B-9305-139240052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426" y="79989"/>
            <a:ext cx="10515600" cy="1325563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C00000"/>
                </a:solidFill>
              </a:rPr>
              <a:t>Proof of (b)</a:t>
            </a:r>
            <a:br>
              <a:rPr lang="en-US" altLang="en-US" sz="3200" b="1" dirty="0">
                <a:solidFill>
                  <a:srgbClr val="C00000"/>
                </a:solidFill>
              </a:rPr>
            </a:br>
            <a:r>
              <a:rPr lang="en-US" altLang="en-US" sz="3200" b="1" dirty="0"/>
              <a:t>                     Convert </a:t>
            </a:r>
            <a:r>
              <a:rPr lang="en-US" altLang="en-US" dirty="0"/>
              <a:t>DFA </a:t>
            </a:r>
            <a:r>
              <a:rPr lang="en-US" altLang="en-US" dirty="0">
                <a:sym typeface="Symbol" panose="05050102010706020507" pitchFamily="18" charset="2"/>
              </a:rPr>
              <a:t>into</a:t>
            </a:r>
            <a:r>
              <a:rPr lang="en-US" altLang="en-US" dirty="0"/>
              <a:t> Regular Expression</a:t>
            </a:r>
          </a:p>
        </p:txBody>
      </p:sp>
    </p:spTree>
    <p:extLst>
      <p:ext uri="{BB962C8B-B14F-4D97-AF65-F5344CB8AC3E}">
        <p14:creationId xmlns:p14="http://schemas.microsoft.com/office/powerpoint/2010/main" val="7221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>
            <a:extLst>
              <a:ext uri="{FF2B5EF4-FFF2-40B4-BE49-F238E27FC236}">
                <a16:creationId xmlns:a16="http://schemas.microsoft.com/office/drawing/2014/main" id="{135C592B-14D7-4B49-BBC4-0D4DC471A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380" y="734245"/>
            <a:ext cx="105156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GNFA (</a:t>
            </a:r>
            <a:r>
              <a:rPr lang="en-US" altLang="en-US" dirty="0">
                <a:solidFill>
                  <a:srgbClr val="006600"/>
                </a:solidFill>
              </a:rPr>
              <a:t>Generalized NFA</a:t>
            </a:r>
            <a:r>
              <a:rPr lang="en-US" altLang="en-US" dirty="0"/>
              <a:t>)</a:t>
            </a:r>
          </a:p>
          <a:p>
            <a:pPr marL="569913" lvl="0" indent="-56991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A GNFA is an NFA wherein the transition arrows may have any regular expressions as labels, instead only members of the alphabet or </a:t>
            </a:r>
            <a:r>
              <a:rPr lang="el-GR" altLang="en-US" sz="3200" b="1" dirty="0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r>
              <a:rPr lang="en-US" altLang="en-US" sz="3200" b="1" dirty="0"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marL="569913" lvl="0" indent="-56991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32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569913" lvl="0" indent="-56991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3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Need special GNFA that satisfies: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(1) start state has no incoming transition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(2) only one final state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(3) final state has no outgoing transition.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E1348D7-5557-485F-AF2E-DDD5C213D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01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9438B-217D-461F-BC8F-879B148A6F52}"/>
              </a:ext>
            </a:extLst>
          </p:cNvPr>
          <p:cNvSpPr/>
          <p:nvPr/>
        </p:nvSpPr>
        <p:spPr>
          <a:xfrm>
            <a:off x="895927" y="1655726"/>
            <a:ext cx="106125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 language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L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is called a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regular language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if there exists a finite-state automaton,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 such that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L = L(M)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42A48A-5A24-417F-9CE3-677A011B1828}"/>
              </a:ext>
            </a:extLst>
          </p:cNvPr>
          <p:cNvSpPr/>
          <p:nvPr/>
        </p:nvSpPr>
        <p:spPr>
          <a:xfrm>
            <a:off x="1110401" y="519607"/>
            <a:ext cx="5144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Regular Language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AFAA6A-20FB-4359-A641-F1322C96026F}"/>
              </a:ext>
            </a:extLst>
          </p:cNvPr>
          <p:cNvSpPr/>
          <p:nvPr/>
        </p:nvSpPr>
        <p:spPr>
          <a:xfrm>
            <a:off x="373625" y="904568"/>
            <a:ext cx="1085481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/>
              <a:t>Idea: </a:t>
            </a:r>
          </a:p>
          <a:p>
            <a:endParaRPr lang="en-US" altLang="en-US" sz="4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Convert </a:t>
            </a:r>
            <a:r>
              <a:rPr lang="en-US" altLang="en-US" sz="2800" dirty="0">
                <a:solidFill>
                  <a:srgbClr val="006600"/>
                </a:solidFill>
              </a:rPr>
              <a:t>DFA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</a:t>
            </a:r>
            <a:r>
              <a:rPr lang="en-US" altLang="en-US" sz="2800" dirty="0"/>
              <a:t> special </a:t>
            </a:r>
            <a:r>
              <a:rPr lang="en-US" altLang="en-US" sz="2800" dirty="0">
                <a:solidFill>
                  <a:srgbClr val="006600"/>
                </a:solidFill>
              </a:rPr>
              <a:t>GNFA</a:t>
            </a:r>
            <a:r>
              <a:rPr lang="en-US" altLang="en-US" sz="2800" dirty="0"/>
              <a:t>.  </a:t>
            </a:r>
          </a:p>
          <a:p>
            <a:pPr lvl="1"/>
            <a:r>
              <a:rPr lang="en-US" altLang="en-US" sz="2800" dirty="0"/>
              <a:t>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Eliminate </a:t>
            </a:r>
            <a:r>
              <a:rPr lang="en-US" altLang="en-US" sz="2800" dirty="0">
                <a:solidFill>
                  <a:srgbClr val="FF0000"/>
                </a:solidFill>
              </a:rPr>
              <a:t>all</a:t>
            </a:r>
            <a:r>
              <a:rPr lang="en-US" altLang="en-US" sz="2800" dirty="0"/>
              <a:t> states, except start and final state, one state at a time.</a:t>
            </a:r>
          </a:p>
          <a:p>
            <a:pPr lvl="1"/>
            <a:endParaRPr lang="en-US" alt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Output the label on the single transition left at the end.</a:t>
            </a:r>
          </a:p>
        </p:txBody>
      </p:sp>
    </p:spTree>
    <p:extLst>
      <p:ext uri="{BB962C8B-B14F-4D97-AF65-F5344CB8AC3E}">
        <p14:creationId xmlns:p14="http://schemas.microsoft.com/office/powerpoint/2010/main" val="173402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5C69E-7878-4011-870A-E8971F40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11726"/>
            <a:ext cx="10515600" cy="11427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Converting a DFA to an GNFA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9211-EA56-43F9-9E7D-BBE8AB966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155" y="1825625"/>
            <a:ext cx="1084464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 DFA can be converted to an equivalent GNFA by </a:t>
            </a:r>
          </a:p>
          <a:p>
            <a:endParaRPr lang="en-US" dirty="0"/>
          </a:p>
          <a:p>
            <a:r>
              <a:rPr lang="en-US" dirty="0"/>
              <a:t>Adding a new start state with an ε transition to the old start state.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Adding a new accepting state and adding ε transitions from all old accepting states to the new one.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Defining the transition function δ</a:t>
            </a:r>
            <a:r>
              <a:rPr lang="en-US" baseline="30000" dirty="0"/>
              <a:t>'</a:t>
            </a:r>
            <a:r>
              <a:rPr lang="en-US" dirty="0"/>
              <a:t> for the GNFA in terms of the transition function δ for the DFA </a:t>
            </a:r>
            <a:r>
              <a:rPr lang="en-US" dirty="0" err="1"/>
              <a:t>byδ</a:t>
            </a:r>
            <a:r>
              <a:rPr lang="en-US" baseline="30000" dirty="0"/>
              <a:t>'</a:t>
            </a:r>
            <a:r>
              <a:rPr lang="en-US" dirty="0"/>
              <a:t>(q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q</a:t>
            </a:r>
            <a:r>
              <a:rPr lang="en-US" baseline="-25000" dirty="0" err="1"/>
              <a:t>j</a:t>
            </a:r>
            <a:r>
              <a:rPr lang="en-US" dirty="0"/>
              <a:t>) = a if and only if δ(q</a:t>
            </a:r>
            <a:r>
              <a:rPr lang="en-US" baseline="-25000" dirty="0"/>
              <a:t>i</a:t>
            </a:r>
            <a:r>
              <a:rPr lang="en-US" dirty="0"/>
              <a:t>, a) = </a:t>
            </a:r>
            <a:r>
              <a:rPr lang="en-US" dirty="0" err="1"/>
              <a:t>q</a:t>
            </a:r>
            <a:r>
              <a:rPr lang="en-US" baseline="-25000" dirty="0" err="1"/>
              <a:t>j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7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89790A-54A3-4DAD-AB5E-EC502753BE4D}"/>
              </a:ext>
            </a:extLst>
          </p:cNvPr>
          <p:cNvSpPr txBox="1"/>
          <p:nvPr/>
        </p:nvSpPr>
        <p:spPr>
          <a:xfrm>
            <a:off x="342900" y="207818"/>
            <a:ext cx="219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Example</a:t>
            </a:r>
          </a:p>
        </p:txBody>
      </p:sp>
      <p:pic>
        <p:nvPicPr>
          <p:cNvPr id="17412" name="Picture 4" descr="DFA">
            <a:extLst>
              <a:ext uri="{FF2B5EF4-FFF2-40B4-BE49-F238E27FC236}">
                <a16:creationId xmlns:a16="http://schemas.microsoft.com/office/drawing/2014/main" id="{F3699C1B-93F3-4E43-949C-75E9FB485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92241"/>
            <a:ext cx="4762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4B0B035-EE97-497D-AEFC-8BCC5D8636D0}"/>
              </a:ext>
            </a:extLst>
          </p:cNvPr>
          <p:cNvSpPr/>
          <p:nvPr/>
        </p:nvSpPr>
        <p:spPr>
          <a:xfrm>
            <a:off x="218209" y="2454902"/>
            <a:ext cx="111702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indent="-1257300"/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Steps 1 and 2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require adding a new start state and a new accepting state.</a:t>
            </a:r>
          </a:p>
          <a:p>
            <a:endParaRPr lang="en-US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1204913" indent="-1204913"/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Step 3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require no changes in the diagram except labeling the transitions out of the new start state and into the new accepting state.</a:t>
            </a:r>
          </a:p>
        </p:txBody>
      </p:sp>
      <p:pic>
        <p:nvPicPr>
          <p:cNvPr id="17414" name="Picture 6" descr="DFA to GNFA">
            <a:extLst>
              <a:ext uri="{FF2B5EF4-FFF2-40B4-BE49-F238E27FC236}">
                <a16:creationId xmlns:a16="http://schemas.microsoft.com/office/drawing/2014/main" id="{2D7481B1-F554-4B0F-ABB1-5BF6BE222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44" y="4547129"/>
            <a:ext cx="4996370" cy="23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15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3C0257-0208-4307-ABA8-4B3BFBC67F21}"/>
              </a:ext>
            </a:extLst>
          </p:cNvPr>
          <p:cNvSpPr/>
          <p:nvPr/>
        </p:nvSpPr>
        <p:spPr>
          <a:xfrm>
            <a:off x="539826" y="355661"/>
            <a:ext cx="8063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Eliminating a state in an GNFA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82CC3-8063-4B90-8C6A-B0B277F363EB}"/>
              </a:ext>
            </a:extLst>
          </p:cNvPr>
          <p:cNvSpPr/>
          <p:nvPr/>
        </p:nvSpPr>
        <p:spPr>
          <a:xfrm>
            <a:off x="261504" y="1436455"/>
            <a:ext cx="116689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Any state except the start state and the accept state of a GNFA can be eliminated to obtain a new equivalent GNFA with one fewer states.</a:t>
            </a:r>
          </a:p>
          <a:p>
            <a:endParaRPr lang="en-US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For example, to eliminate state q</a:t>
            </a:r>
            <a:r>
              <a:rPr lang="en-US" sz="2400" b="0" i="0" baseline="-25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in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18434" name="Picture 2" descr="Eliminate a state in a gnfa">
            <a:extLst>
              <a:ext uri="{FF2B5EF4-FFF2-40B4-BE49-F238E27FC236}">
                <a16:creationId xmlns:a16="http://schemas.microsoft.com/office/drawing/2014/main" id="{75105B4E-5AFD-409A-A64F-A8E5A9994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622" y="3108181"/>
            <a:ext cx="5732431" cy="264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2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C82E87-03CD-4D2B-914B-F6A43C6E2C6C}"/>
              </a:ext>
            </a:extLst>
          </p:cNvPr>
          <p:cNvSpPr/>
          <p:nvPr/>
        </p:nvSpPr>
        <p:spPr>
          <a:xfrm>
            <a:off x="155863" y="1720840"/>
            <a:ext cx="1161703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replace each existing path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to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1" i="0" baseline="-2500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to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'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by a path from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to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’.</a:t>
            </a:r>
          </a:p>
          <a:p>
            <a:endParaRPr lang="en-US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290513" indent="-290513"/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2.Label the new path with a regular expression that describes the strings that would cause a transition from state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to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1" i="0" baseline="-2500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to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’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en-US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There are 3 arrows coming into state q</a:t>
            </a:r>
            <a:r>
              <a:rPr lang="en-US" sz="2400" b="0" i="0" baseline="-25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from other states: q</a:t>
            </a:r>
            <a:r>
              <a:rPr lang="en-US" sz="2400" b="0" i="0" baseline="-25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0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q</a:t>
            </a:r>
            <a:r>
              <a:rPr lang="en-US" sz="2400" b="0" i="0" baseline="-25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and q</a:t>
            </a:r>
            <a:r>
              <a:rPr lang="en-US" sz="2400" b="0" i="0" baseline="-25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If state q</a:t>
            </a:r>
            <a:r>
              <a:rPr lang="en-US" sz="2400" b="0" i="0" baseline="-250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removed, paths must be replaced by new transitions: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lvl="8">
              <a:buFont typeface="+mj-lt"/>
              <a:buAutoNum type="arabicPeriod"/>
            </a:pPr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1" i="0" baseline="-2500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0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 to q</a:t>
            </a:r>
            <a:r>
              <a:rPr lang="en-US" sz="2400" b="1" i="0" baseline="-2500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2</a:t>
            </a:r>
            <a:endParaRPr lang="en-US" sz="2400" b="1" i="0" dirty="0">
              <a:solidFill>
                <a:srgbClr val="C00000"/>
              </a:solidFill>
              <a:effectLst/>
              <a:latin typeface="Verdana" panose="020B0604030504040204" pitchFamily="34" charset="0"/>
            </a:endParaRPr>
          </a:p>
          <a:p>
            <a:pPr lvl="8">
              <a:buFont typeface="+mj-lt"/>
              <a:buAutoNum type="arabicPeriod"/>
            </a:pPr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1" i="0" baseline="-2500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 to q</a:t>
            </a:r>
            <a:r>
              <a:rPr lang="en-US" sz="2400" b="1" i="0" baseline="-2500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2</a:t>
            </a:r>
            <a:endParaRPr lang="en-US" sz="2400" b="1" i="0" dirty="0">
              <a:solidFill>
                <a:srgbClr val="C00000"/>
              </a:solidFill>
              <a:effectLst/>
              <a:latin typeface="Verdana" panose="020B0604030504040204" pitchFamily="34" charset="0"/>
            </a:endParaRPr>
          </a:p>
          <a:p>
            <a:pPr lvl="8">
              <a:buFont typeface="+mj-lt"/>
              <a:buAutoNum type="arabicPeriod"/>
            </a:pPr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q</a:t>
            </a:r>
            <a:r>
              <a:rPr lang="en-US" sz="2400" b="1" i="0" baseline="-2500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 to q</a:t>
            </a:r>
            <a:r>
              <a:rPr lang="en-US" sz="2400" b="1" i="0" baseline="-2500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2</a:t>
            </a:r>
            <a:endParaRPr lang="en-US" b="1" i="0" dirty="0">
              <a:solidFill>
                <a:srgbClr val="C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2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AB7EA899-F586-425D-B958-36E537710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73" y="616534"/>
            <a:ext cx="9305529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Original DFA (converted to a GNFA):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3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After eliminating state q</a:t>
            </a:r>
            <a:r>
              <a:rPr kumimoji="0" lang="en-US" altLang="en-US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3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9458" name="Picture 2" descr="http://condor.depaul.edu/glancast/444class/docs/images/dfa2gnfa2.gif">
            <a:extLst>
              <a:ext uri="{FF2B5EF4-FFF2-40B4-BE49-F238E27FC236}">
                <a16:creationId xmlns:a16="http://schemas.microsoft.com/office/drawing/2014/main" id="{43E7BE17-9CE6-4DAD-8AF6-9121F6FF5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719" y="1527015"/>
            <a:ext cx="4762500" cy="220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http://condor.depaul.edu/glancast/444class/docs/images/dfa2gnfa4.gif">
            <a:extLst>
              <a:ext uri="{FF2B5EF4-FFF2-40B4-BE49-F238E27FC236}">
                <a16:creationId xmlns:a16="http://schemas.microsoft.com/office/drawing/2014/main" id="{10CD3D06-C784-4B19-96C5-014FAE8B0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69" y="4545440"/>
            <a:ext cx="4762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04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76012CA3-70CA-434F-A99D-D7F0D11A6A3C}"/>
              </a:ext>
            </a:extLst>
          </p:cNvPr>
          <p:cNvGrpSpPr/>
          <p:nvPr/>
        </p:nvGrpSpPr>
        <p:grpSpPr>
          <a:xfrm>
            <a:off x="3750603" y="727366"/>
            <a:ext cx="7392432" cy="2852756"/>
            <a:chOff x="3750603" y="727366"/>
            <a:chExt cx="7392432" cy="285275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35A7163-EFE4-4243-B92F-9A656F208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50603" y="727366"/>
              <a:ext cx="7392432" cy="2562583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2336F61-EA0A-4AF6-AD88-75DD383FE5FF}"/>
                </a:ext>
              </a:extLst>
            </p:cNvPr>
            <p:cNvGrpSpPr/>
            <p:nvPr/>
          </p:nvGrpSpPr>
          <p:grpSpPr>
            <a:xfrm>
              <a:off x="4447312" y="1662547"/>
              <a:ext cx="2888152" cy="1917575"/>
              <a:chOff x="4447312" y="1662547"/>
              <a:chExt cx="2888152" cy="1917575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25252D5-1CD2-41BF-8575-CAE71F1E28C0}"/>
                  </a:ext>
                </a:extLst>
              </p:cNvPr>
              <p:cNvSpPr/>
              <p:nvPr/>
            </p:nvSpPr>
            <p:spPr>
              <a:xfrm>
                <a:off x="4447312" y="1662547"/>
                <a:ext cx="1548247" cy="3361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0*1(0</a:t>
                </a:r>
                <a:r>
                  <a:rPr lang="en-US" sz="1600" b="1" baseline="300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+</a:t>
                </a:r>
                <a:r>
                  <a:rPr lang="en-US" sz="1600" b="1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1)*1</a:t>
                </a:r>
                <a:endParaRPr lang="en-US" sz="1600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4809721-3968-481A-A758-E2AF5DA519FE}"/>
                  </a:ext>
                </a:extLst>
              </p:cNvPr>
              <p:cNvSpPr txBox="1"/>
              <p:nvPr/>
            </p:nvSpPr>
            <p:spPr>
              <a:xfrm>
                <a:off x="6525489" y="3210790"/>
                <a:ext cx="8099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(0</a:t>
                </a:r>
                <a:r>
                  <a:rPr lang="en-US" b="1" baseline="30000" dirty="0"/>
                  <a:t>+</a:t>
                </a:r>
                <a:r>
                  <a:rPr lang="en-US" b="1" dirty="0"/>
                  <a:t>1)</a:t>
                </a:r>
                <a:r>
                  <a:rPr lang="en-US" b="1" baseline="30000" dirty="0"/>
                  <a:t>+</a:t>
                </a:r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AF1F8EB-5D3D-4665-9092-56D845357776}"/>
              </a:ext>
            </a:extLst>
          </p:cNvPr>
          <p:cNvSpPr/>
          <p:nvPr/>
        </p:nvSpPr>
        <p:spPr>
          <a:xfrm>
            <a:off x="368447" y="366223"/>
            <a:ext cx="4676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After eliminating state q</a:t>
            </a:r>
            <a:r>
              <a:rPr lang="en-US" altLang="en-US" sz="2400" b="1" baseline="-30000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en-US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467A8D-2802-4791-8601-33C63F4D27DA}"/>
              </a:ext>
            </a:extLst>
          </p:cNvPr>
          <p:cNvSpPr/>
          <p:nvPr/>
        </p:nvSpPr>
        <p:spPr>
          <a:xfrm>
            <a:off x="385764" y="3178695"/>
            <a:ext cx="4676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After eliminating state q</a:t>
            </a:r>
            <a:r>
              <a:rPr lang="en-US" altLang="en-US" sz="2400" b="1" baseline="-30000" dirty="0">
                <a:solidFill>
                  <a:srgbClr val="000000"/>
                </a:solidFill>
                <a:latin typeface="Verdana" panose="020B0604030504040204" pitchFamily="34" charset="0"/>
              </a:rPr>
              <a:t>3</a:t>
            </a:r>
            <a:r>
              <a:rPr lang="en-US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en-US" sz="2400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2F2B0E-18DF-4071-9259-856BB884DB1F}"/>
              </a:ext>
            </a:extLst>
          </p:cNvPr>
          <p:cNvGrpSpPr/>
          <p:nvPr/>
        </p:nvGrpSpPr>
        <p:grpSpPr>
          <a:xfrm>
            <a:off x="4694478" y="4453084"/>
            <a:ext cx="6897063" cy="2162477"/>
            <a:chOff x="4663305" y="4453085"/>
            <a:chExt cx="6897063" cy="21624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DE6F696-547B-4B4C-9B09-FC4AFBC6F1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3305" y="4453085"/>
              <a:ext cx="6897063" cy="216247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77B235-2762-4B2F-9A1F-F9353D7B4C2F}"/>
                </a:ext>
              </a:extLst>
            </p:cNvPr>
            <p:cNvSpPr/>
            <p:nvPr/>
          </p:nvSpPr>
          <p:spPr>
            <a:xfrm>
              <a:off x="5898572" y="5437260"/>
              <a:ext cx="1548247" cy="336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0*1(0</a:t>
              </a:r>
              <a:r>
                <a:rPr lang="en-US" sz="1600" b="1" baseline="30000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+</a:t>
              </a:r>
              <a:r>
                <a:rPr lang="en-US" sz="1600" b="1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1)*1</a:t>
              </a:r>
              <a:r>
                <a:rPr lang="en-US" sz="1600" b="1" baseline="30000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+</a:t>
              </a:r>
              <a:r>
                <a:rPr lang="en-US" sz="1600" b="1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0</a:t>
              </a:r>
              <a:endParaRPr lang="en-US" sz="16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39F15E6-6B8D-41F4-8DDF-A3E8E00C62E3}"/>
                </a:ext>
              </a:extLst>
            </p:cNvPr>
            <p:cNvSpPr txBox="1"/>
            <p:nvPr/>
          </p:nvSpPr>
          <p:spPr>
            <a:xfrm>
              <a:off x="7106164" y="4569488"/>
              <a:ext cx="1133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(0</a:t>
              </a:r>
              <a:r>
                <a:rPr lang="en-US" b="1" baseline="30000" dirty="0"/>
                <a:t>+</a:t>
              </a:r>
              <a:r>
                <a:rPr lang="en-US" b="1" dirty="0"/>
                <a:t>1)</a:t>
              </a:r>
              <a:r>
                <a:rPr lang="en-US" b="1" baseline="30000" dirty="0"/>
                <a:t>+ </a:t>
              </a:r>
              <a:r>
                <a:rPr lang="en-US" b="1" dirty="0"/>
                <a:t>1</a:t>
              </a:r>
              <a:r>
                <a:rPr lang="en-US" b="1" baseline="30000" dirty="0"/>
                <a:t>+</a:t>
              </a:r>
              <a:r>
                <a:rPr lang="en-US" b="1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913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17CD8E0-6ACE-44CC-BD2E-806C6943BE03}"/>
              </a:ext>
            </a:extLst>
          </p:cNvPr>
          <p:cNvSpPr/>
          <p:nvPr/>
        </p:nvSpPr>
        <p:spPr>
          <a:xfrm>
            <a:off x="385764" y="279628"/>
            <a:ext cx="4676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After eliminating state q</a:t>
            </a:r>
            <a:r>
              <a:rPr lang="en-US" altLang="en-US" sz="2400" b="1" baseline="-30000" dirty="0">
                <a:solidFill>
                  <a:srgbClr val="000000"/>
                </a:solidFill>
                <a:latin typeface="Verdana" panose="020B0604030504040204" pitchFamily="34" charset="0"/>
              </a:rPr>
              <a:t>4</a:t>
            </a:r>
            <a:r>
              <a:rPr lang="en-US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en-US" sz="2400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D1C6E1B-6779-44BB-A19D-4723A28565D7}"/>
              </a:ext>
            </a:extLst>
          </p:cNvPr>
          <p:cNvGrpSpPr/>
          <p:nvPr/>
        </p:nvGrpSpPr>
        <p:grpSpPr>
          <a:xfrm>
            <a:off x="3523324" y="829710"/>
            <a:ext cx="7078063" cy="2025323"/>
            <a:chOff x="3523324" y="829710"/>
            <a:chExt cx="7078063" cy="202532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5384669-73B3-4918-BC04-ADC6E471FBBF}"/>
                </a:ext>
              </a:extLst>
            </p:cNvPr>
            <p:cNvGrpSpPr/>
            <p:nvPr/>
          </p:nvGrpSpPr>
          <p:grpSpPr>
            <a:xfrm>
              <a:off x="3523324" y="968820"/>
              <a:ext cx="7078063" cy="1886213"/>
              <a:chOff x="2556968" y="2485893"/>
              <a:chExt cx="7078063" cy="1886213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9B1961BC-1CA9-4ECB-92C2-5F4436E22D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556968" y="2485893"/>
                <a:ext cx="7078063" cy="1886213"/>
              </a:xfrm>
              <a:prstGeom prst="rect">
                <a:avLst/>
              </a:prstGeom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6CB9E93-CDA5-4DC1-BEC2-6D196BD0CE33}"/>
                  </a:ext>
                </a:extLst>
              </p:cNvPr>
              <p:cNvSpPr/>
              <p:nvPr/>
            </p:nvSpPr>
            <p:spPr>
              <a:xfrm>
                <a:off x="4052453" y="2971800"/>
                <a:ext cx="2774374" cy="5922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0*1(0</a:t>
                </a:r>
                <a:r>
                  <a:rPr lang="en-US" sz="1600" b="1" baseline="300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+</a:t>
                </a:r>
                <a:r>
                  <a:rPr lang="en-US" sz="1600" b="1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1)*1</a:t>
                </a:r>
                <a:r>
                  <a:rPr lang="en-US" sz="1600" b="1" baseline="300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+</a:t>
                </a:r>
                <a:r>
                  <a:rPr lang="en-US" sz="1600" b="1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0(</a:t>
                </a:r>
                <a:r>
                  <a:rPr lang="en-US" sz="1600" b="1" dirty="0"/>
                  <a:t>(0</a:t>
                </a:r>
                <a:r>
                  <a:rPr lang="en-US" sz="1600" b="1" baseline="30000" dirty="0"/>
                  <a:t>+</a:t>
                </a:r>
                <a:r>
                  <a:rPr lang="en-US" sz="1600" b="1" dirty="0"/>
                  <a:t>1)</a:t>
                </a:r>
                <a:r>
                  <a:rPr lang="en-US" sz="1600" b="1" baseline="30000" dirty="0"/>
                  <a:t>+ </a:t>
                </a:r>
                <a:r>
                  <a:rPr lang="en-US" sz="1600" b="1" dirty="0"/>
                  <a:t>1</a:t>
                </a:r>
                <a:r>
                  <a:rPr lang="en-US" sz="1600" b="1" baseline="30000" dirty="0"/>
                  <a:t>+</a:t>
                </a:r>
                <a:r>
                  <a:rPr lang="en-US" sz="1600" b="1" dirty="0"/>
                  <a:t>0)*1</a:t>
                </a:r>
              </a:p>
              <a:p>
                <a:endParaRPr lang="en-US" sz="1600" dirty="0"/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2EE2FEB-780C-447C-8C84-B2A9A57A6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09153" y="829710"/>
              <a:ext cx="514422" cy="257211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19AF8D4-793C-4E63-8409-5BEAD99EE131}"/>
              </a:ext>
            </a:extLst>
          </p:cNvPr>
          <p:cNvSpPr/>
          <p:nvPr/>
        </p:nvSpPr>
        <p:spPr>
          <a:xfrm>
            <a:off x="392690" y="2988190"/>
            <a:ext cx="4676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After eliminating state q</a:t>
            </a:r>
            <a:r>
              <a:rPr lang="en-US" altLang="en-US" sz="2400" b="1" baseline="-30000" dirty="0">
                <a:solidFill>
                  <a:srgbClr val="000000"/>
                </a:solidFill>
                <a:latin typeface="Verdana" panose="020B0604030504040204" pitchFamily="34" charset="0"/>
              </a:rPr>
              <a:t>5</a:t>
            </a:r>
            <a:r>
              <a:rPr lang="en-US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en-US" sz="24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6DA401D-28F3-4421-84C7-68B805B1AEFD}"/>
              </a:ext>
            </a:extLst>
          </p:cNvPr>
          <p:cNvGrpSpPr/>
          <p:nvPr/>
        </p:nvGrpSpPr>
        <p:grpSpPr>
          <a:xfrm>
            <a:off x="5076492" y="4658522"/>
            <a:ext cx="4782217" cy="990738"/>
            <a:chOff x="5076492" y="4658522"/>
            <a:chExt cx="4782217" cy="99073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EFBE150-C6C1-4507-9A27-BA1BF13B8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6492" y="4658522"/>
              <a:ext cx="4782217" cy="99073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644B027-400E-4E5F-992E-5C967E7BB136}"/>
                </a:ext>
              </a:extLst>
            </p:cNvPr>
            <p:cNvSpPr/>
            <p:nvPr/>
          </p:nvSpPr>
          <p:spPr>
            <a:xfrm>
              <a:off x="5867400" y="4734794"/>
              <a:ext cx="3120736" cy="592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0*1(0</a:t>
              </a:r>
              <a:r>
                <a:rPr lang="en-US" sz="1600" b="1" baseline="30000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+</a:t>
              </a:r>
              <a:r>
                <a:rPr lang="en-US" sz="1600" b="1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1)*1</a:t>
              </a:r>
              <a:r>
                <a:rPr lang="en-US" sz="1600" b="1" baseline="30000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+</a:t>
              </a:r>
              <a:r>
                <a:rPr lang="en-US" sz="1600" b="1" dirty="0">
                  <a:solidFill>
                    <a:srgbClr val="000000"/>
                  </a:solidFill>
                  <a:latin typeface="Bookman Old Style" panose="02050604050505020204" pitchFamily="18" charset="0"/>
                </a:rPr>
                <a:t>0(</a:t>
              </a:r>
              <a:r>
                <a:rPr lang="en-US" sz="1600" b="1" dirty="0"/>
                <a:t>(0</a:t>
              </a:r>
              <a:r>
                <a:rPr lang="en-US" sz="1600" b="1" baseline="30000" dirty="0"/>
                <a:t>+</a:t>
              </a:r>
              <a:r>
                <a:rPr lang="en-US" sz="1600" b="1" dirty="0"/>
                <a:t>1)</a:t>
              </a:r>
              <a:r>
                <a:rPr lang="en-US" sz="1600" b="1" baseline="30000" dirty="0"/>
                <a:t>+ </a:t>
              </a:r>
              <a:r>
                <a:rPr lang="en-US" sz="1600" b="1" dirty="0"/>
                <a:t>1</a:t>
              </a:r>
              <a:r>
                <a:rPr lang="en-US" sz="1600" b="1" baseline="30000" dirty="0"/>
                <a:t>+</a:t>
              </a:r>
              <a:r>
                <a:rPr lang="en-US" sz="1600" b="1" dirty="0"/>
                <a:t>0)*1(0|1)*</a:t>
              </a:r>
            </a:p>
            <a:p>
              <a:endParaRPr lang="en-US" sz="16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8743757-4786-43D2-B8D2-1B7D1707682B}"/>
              </a:ext>
            </a:extLst>
          </p:cNvPr>
          <p:cNvSpPr txBox="1"/>
          <p:nvPr/>
        </p:nvSpPr>
        <p:spPr>
          <a:xfrm>
            <a:off x="779318" y="5891645"/>
            <a:ext cx="63072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R</a:t>
            </a:r>
            <a:r>
              <a:rPr lang="en-US" sz="3200" dirty="0"/>
              <a:t> =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0*1(0</a:t>
            </a:r>
            <a:r>
              <a:rPr lang="en-US" sz="2400" b="1" baseline="30000" dirty="0">
                <a:solidFill>
                  <a:srgbClr val="000000"/>
                </a:solidFill>
                <a:latin typeface="Bookman Old Style" panose="02050604050505020204" pitchFamily="18" charset="0"/>
              </a:rPr>
              <a:t>+</a:t>
            </a:r>
            <a:r>
              <a:rPr lang="en-US" sz="2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1)*1</a:t>
            </a:r>
            <a:r>
              <a:rPr lang="en-US" sz="2400" b="1" baseline="30000" dirty="0">
                <a:solidFill>
                  <a:srgbClr val="000000"/>
                </a:solidFill>
                <a:latin typeface="Bookman Old Style" panose="02050604050505020204" pitchFamily="18" charset="0"/>
              </a:rPr>
              <a:t>+</a:t>
            </a:r>
            <a:r>
              <a:rPr lang="en-US" sz="2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0(</a:t>
            </a:r>
            <a:r>
              <a:rPr lang="en-US" sz="2400" b="1" dirty="0"/>
              <a:t>(0</a:t>
            </a:r>
            <a:r>
              <a:rPr lang="en-US" sz="2400" b="1" baseline="30000" dirty="0"/>
              <a:t>+</a:t>
            </a:r>
            <a:r>
              <a:rPr lang="en-US" sz="2400" b="1" dirty="0"/>
              <a:t>1)</a:t>
            </a:r>
            <a:r>
              <a:rPr lang="en-US" sz="2400" b="1" baseline="30000" dirty="0"/>
              <a:t>+ </a:t>
            </a:r>
            <a:r>
              <a:rPr lang="en-US" sz="2400" b="1" dirty="0"/>
              <a:t>1</a:t>
            </a:r>
            <a:r>
              <a:rPr lang="en-US" sz="2400" b="1" baseline="30000" dirty="0"/>
              <a:t>+</a:t>
            </a:r>
            <a:r>
              <a:rPr lang="en-US" sz="2400" b="1" dirty="0"/>
              <a:t>0)*1(0|1)*</a:t>
            </a:r>
          </a:p>
          <a:p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286F59-7835-414C-A410-FB260E763336}"/>
              </a:ext>
            </a:extLst>
          </p:cNvPr>
          <p:cNvSpPr txBox="1"/>
          <p:nvPr/>
        </p:nvSpPr>
        <p:spPr>
          <a:xfrm>
            <a:off x="280555" y="5340927"/>
            <a:ext cx="175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Hence</a:t>
            </a:r>
          </a:p>
        </p:txBody>
      </p:sp>
    </p:spTree>
    <p:extLst>
      <p:ext uri="{BB962C8B-B14F-4D97-AF65-F5344CB8AC3E}">
        <p14:creationId xmlns:p14="http://schemas.microsoft.com/office/powerpoint/2010/main" val="29518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1000"/>
            <a:ext cx="8610600" cy="6172200"/>
          </a:xfrm>
        </p:spPr>
        <p:txBody>
          <a:bodyPr/>
          <a:lstStyle/>
          <a:p>
            <a:pPr algn="l" rtl="0"/>
            <a:r>
              <a:rPr lang="en-US" dirty="0"/>
              <a:t>Identities of Regular Expression:-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5257800"/>
            <a:ext cx="81438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066800"/>
            <a:ext cx="42576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768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Arden's Theorem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Let’s assume that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dirty="0"/>
              <a:t> be two regular expressions.</a:t>
            </a:r>
          </a:p>
          <a:p>
            <a:pPr algn="l" rtl="0"/>
            <a:r>
              <a:rPr lang="en-US" dirty="0"/>
              <a:t>Incase if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 does not include a </a:t>
            </a:r>
            <a:r>
              <a:rPr lang="en-US" b="1" dirty="0"/>
              <a:t>ϵ</a:t>
            </a:r>
            <a:r>
              <a:rPr lang="en-US" dirty="0"/>
              <a:t>, then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00B050"/>
                </a:solidFill>
              </a:rPr>
              <a:t>R</a:t>
            </a:r>
            <a:r>
              <a:rPr lang="en-US" dirty="0"/>
              <a:t> =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 </a:t>
            </a:r>
            <a:r>
              <a:rPr lang="en-US" dirty="0"/>
              <a:t>+ </a:t>
            </a:r>
            <a:r>
              <a:rPr lang="en-US" b="1" dirty="0">
                <a:solidFill>
                  <a:srgbClr val="00B050"/>
                </a:solidFill>
              </a:rPr>
              <a:t>R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 has a unique solution that is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>
                <a:solidFill>
                  <a:srgbClr val="00B050"/>
                </a:solidFill>
              </a:rPr>
              <a:t>R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QP</a:t>
            </a:r>
            <a:r>
              <a:rPr lang="en-US" b="1" dirty="0"/>
              <a:t>*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209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72E4-6B90-46C6-910E-0D2BFBB7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Regular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BB553-0264-4898-8831-67D20704A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2462"/>
            <a:ext cx="10515600" cy="2755611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/>
              <a:t>It is an algebraic formula to represent regular language.</a:t>
            </a:r>
          </a:p>
          <a:p>
            <a:pPr marL="0" indent="0">
              <a:buNone/>
            </a:pPr>
            <a:endParaRPr lang="en-US" sz="11200" dirty="0"/>
          </a:p>
          <a:p>
            <a:r>
              <a:rPr lang="en-US" altLang="en-US" sz="11200" dirty="0"/>
              <a:t>A </a:t>
            </a:r>
            <a:r>
              <a:rPr lang="en-US" altLang="en-US" sz="11200" dirty="0">
                <a:solidFill>
                  <a:srgbClr val="FF0000"/>
                </a:solidFill>
              </a:rPr>
              <a:t>third</a:t>
            </a:r>
            <a:r>
              <a:rPr lang="en-US" altLang="en-US" sz="11200" dirty="0"/>
              <a:t> way to view regular languages.</a:t>
            </a:r>
          </a:p>
          <a:p>
            <a:endParaRPr lang="en-US" altLang="en-US" sz="11200" dirty="0"/>
          </a:p>
          <a:p>
            <a:r>
              <a:rPr lang="en-US" altLang="en-US" sz="11200" dirty="0"/>
              <a:t>A language </a:t>
            </a:r>
            <a:r>
              <a:rPr lang="en-US" altLang="en-US" sz="11200" dirty="0">
                <a:solidFill>
                  <a:srgbClr val="FF0000"/>
                </a:solidFill>
              </a:rPr>
              <a:t>generator</a:t>
            </a:r>
            <a:r>
              <a:rPr lang="en-US" altLang="en-US" sz="11200" dirty="0"/>
              <a:t> model instead of language acceptor (FA). 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Proof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51310"/>
            <a:ext cx="8229600" cy="2869779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R = Q + (Q + RP)P           </a:t>
            </a:r>
          </a:p>
          <a:p>
            <a:pPr marL="0" indent="0">
              <a:buNone/>
            </a:pPr>
            <a:r>
              <a:rPr lang="en-US" dirty="0"/>
              <a:t>             [After putting the value R = Q + RP]</a:t>
            </a:r>
          </a:p>
          <a:p>
            <a:pPr algn="l" rtl="0"/>
            <a:r>
              <a:rPr lang="en-US" dirty="0"/>
              <a:t> R = Q + QP + RPP           </a:t>
            </a:r>
          </a:p>
          <a:p>
            <a:pPr algn="l" rtl="0"/>
            <a:r>
              <a:rPr lang="en-US" dirty="0"/>
              <a:t>If you include the value of R recursively repetitively then you will get the following equation −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l"/>
            <a:endParaRPr lang="ar-IQ" dirty="0"/>
          </a:p>
        </p:txBody>
      </p:sp>
      <p:pic>
        <p:nvPicPr>
          <p:cNvPr id="4" name="Picture 3" descr="r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4149080"/>
            <a:ext cx="626469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84088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57808"/>
            <a:ext cx="8229600" cy="1143000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/>
              <a:t>Assumptions for Applying Arden’s Theorem</a:t>
            </a:r>
            <a:br>
              <a:rPr lang="en-US" sz="3600" dirty="0"/>
            </a:b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48881"/>
            <a:ext cx="8229600" cy="3777283"/>
          </a:xfrm>
        </p:spPr>
        <p:txBody>
          <a:bodyPr/>
          <a:lstStyle/>
          <a:p>
            <a:pPr lvl="0" algn="l" rtl="0"/>
            <a:r>
              <a:rPr lang="en-US" dirty="0"/>
              <a:t>The transition diagram must not have </a:t>
            </a:r>
            <a:r>
              <a:rPr lang="en-US" b="1" dirty="0"/>
              <a:t>ϵ</a:t>
            </a:r>
            <a:r>
              <a:rPr lang="en-US" dirty="0"/>
              <a:t> transitions</a:t>
            </a:r>
          </a:p>
          <a:p>
            <a:pPr lvl="0" algn="l" rtl="0"/>
            <a:r>
              <a:rPr lang="en-US" dirty="0"/>
              <a:t>It must have only one initial state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3545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840" y="55166"/>
            <a:ext cx="8229600" cy="6614195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/>
              <a:t>Method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Step 1</a:t>
            </a:r>
            <a:r>
              <a:rPr lang="en-US" dirty="0"/>
              <a:t> – Now create equations in the below mentioned form for all the states of the DFA having n states with initial state q1.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74638" indent="-274638">
              <a:buNone/>
            </a:pPr>
            <a:r>
              <a:rPr lang="en-US" dirty="0"/>
              <a:t>   </a:t>
            </a:r>
            <a:r>
              <a:rPr lang="en-US" dirty="0" err="1"/>
              <a:t>Rij</a:t>
            </a:r>
            <a:r>
              <a:rPr lang="en-US" dirty="0"/>
              <a:t> represents the set of labels of edges from qi to </a:t>
            </a:r>
            <a:r>
              <a:rPr lang="en-US" dirty="0" err="1"/>
              <a:t>qj</a:t>
            </a:r>
            <a:r>
              <a:rPr lang="en-US" dirty="0"/>
              <a:t>, if no such edge exists, then </a:t>
            </a:r>
            <a:r>
              <a:rPr lang="en-US" dirty="0" err="1"/>
              <a:t>Rij</a:t>
            </a:r>
            <a:r>
              <a:rPr lang="en-US" dirty="0"/>
              <a:t> = ∅</a:t>
            </a:r>
          </a:p>
          <a:p>
            <a:pPr marL="0" indent="0">
              <a:buNone/>
            </a:pPr>
            <a:r>
              <a:rPr lang="en-US" b="1" dirty="0"/>
              <a:t>Step 2</a:t>
            </a:r>
            <a:r>
              <a:rPr lang="en-US" dirty="0"/>
              <a:t> − Solve these equations to get the equation for the final state in terms of </a:t>
            </a:r>
            <a:r>
              <a:rPr lang="en-US" dirty="0" err="1"/>
              <a:t>Rij</a:t>
            </a:r>
            <a:endParaRPr lang="en-US" dirty="0"/>
          </a:p>
          <a:p>
            <a:pPr algn="l"/>
            <a:endParaRPr lang="ar-IQ" dirty="0"/>
          </a:p>
        </p:txBody>
      </p:sp>
      <p:pic>
        <p:nvPicPr>
          <p:cNvPr id="7" name="Picture 6" descr="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700808"/>
            <a:ext cx="5184576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8557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63552" y="410961"/>
            <a:ext cx="820891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Problem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Construct a regular expression related to the automata given below.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4" descr="Description: finite_autom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743" y="2708920"/>
            <a:ext cx="627846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483270" y="2863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IQ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301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Solution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196752"/>
            <a:ext cx="8507288" cy="1656184"/>
          </a:xfrm>
        </p:spPr>
        <p:txBody>
          <a:bodyPr>
            <a:normAutofit/>
          </a:bodyPr>
          <a:lstStyle/>
          <a:p>
            <a:pPr algn="l" rtl="0"/>
            <a:r>
              <a:rPr lang="en-US" sz="3000" dirty="0"/>
              <a:t>Here the initial state is </a:t>
            </a:r>
            <a:r>
              <a:rPr lang="en-US" sz="3000" b="1" dirty="0">
                <a:solidFill>
                  <a:srgbClr val="FF0000"/>
                </a:solidFill>
              </a:rPr>
              <a:t>q2</a:t>
            </a:r>
            <a:r>
              <a:rPr lang="en-US" sz="3000" dirty="0"/>
              <a:t> and the final state is </a:t>
            </a:r>
            <a:r>
              <a:rPr lang="en-US" sz="3000" b="1" dirty="0">
                <a:solidFill>
                  <a:srgbClr val="FF0000"/>
                </a:solidFill>
              </a:rPr>
              <a:t>q2</a:t>
            </a:r>
            <a:r>
              <a:rPr lang="en-US" sz="3000" dirty="0"/>
              <a:t>.</a:t>
            </a:r>
          </a:p>
          <a:p>
            <a:pPr algn="l" rtl="0"/>
            <a:r>
              <a:rPr lang="en-US" sz="3000" dirty="0"/>
              <a:t>The equations for the three states q1, q2, and q3 are as follows −</a:t>
            </a:r>
          </a:p>
          <a:p>
            <a:pPr algn="l" rtl="0"/>
            <a:endParaRPr lang="ar-IQ" sz="3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3111624"/>
            <a:ext cx="7433717" cy="211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1060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196752"/>
            <a:ext cx="777686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378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692696"/>
            <a:ext cx="792088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7009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63552" y="297810"/>
            <a:ext cx="828092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Problem 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construct a regular expression related to the automata given below −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2" descr="Description: finite_automat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2636912"/>
            <a:ext cx="624704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4838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Solution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600201"/>
            <a:ext cx="8363272" cy="1756792"/>
          </a:xfrm>
        </p:spPr>
        <p:txBody>
          <a:bodyPr/>
          <a:lstStyle/>
          <a:p>
            <a:pPr algn="l" rtl="0"/>
            <a:r>
              <a:rPr lang="en-US" sz="3000" dirty="0"/>
              <a:t>Here the initial state is q1 and the final state is q2</a:t>
            </a:r>
          </a:p>
          <a:p>
            <a:pPr marL="0" indent="0">
              <a:buNone/>
            </a:pPr>
            <a:endParaRPr lang="en-US" sz="3000" dirty="0"/>
          </a:p>
          <a:p>
            <a:pPr algn="l" rtl="0"/>
            <a:r>
              <a:rPr lang="en-US" sz="3000" dirty="0"/>
              <a:t>Let’s write the below equations −</a:t>
            </a:r>
          </a:p>
          <a:p>
            <a:pPr algn="l"/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558" y="3446322"/>
            <a:ext cx="5183658" cy="264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99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938" y="842964"/>
            <a:ext cx="7096462" cy="3509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24372" y="5147901"/>
            <a:ext cx="6723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3200" dirty="0"/>
              <a:t>Hence, the regular expression is  </a:t>
            </a:r>
            <a:r>
              <a:rPr lang="en-US" sz="3200" b="1" dirty="0">
                <a:solidFill>
                  <a:srgbClr val="FF0000"/>
                </a:solidFill>
              </a:rPr>
              <a:t>0*10*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273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F16BF794-F20D-4417-9028-5469FC700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11163"/>
            <a:ext cx="10704871" cy="1325563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Standard Representations of Regular Languages</a:t>
            </a:r>
          </a:p>
        </p:txBody>
      </p:sp>
      <p:sp>
        <p:nvSpPr>
          <p:cNvPr id="36869" name="Text Box 3">
            <a:extLst>
              <a:ext uri="{FF2B5EF4-FFF2-40B4-BE49-F238E27FC236}">
                <a16:creationId xmlns:a16="http://schemas.microsoft.com/office/drawing/2014/main" id="{E1DC2A2C-0B63-497E-A1C1-441127C88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1447800"/>
            <a:ext cx="40222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Regular Languages</a:t>
            </a:r>
          </a:p>
        </p:txBody>
      </p:sp>
      <p:sp>
        <p:nvSpPr>
          <p:cNvPr id="36870" name="Text Box 4">
            <a:extLst>
              <a:ext uri="{FF2B5EF4-FFF2-40B4-BE49-F238E27FC236}">
                <a16:creationId xmlns:a16="http://schemas.microsoft.com/office/drawing/2014/main" id="{BD448431-5117-434E-BCE2-5F752338A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505200"/>
            <a:ext cx="14943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6000" b="1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DFAs</a:t>
            </a:r>
          </a:p>
        </p:txBody>
      </p:sp>
      <p:sp>
        <p:nvSpPr>
          <p:cNvPr id="36871" name="Text Box 5">
            <a:extLst>
              <a:ext uri="{FF2B5EF4-FFF2-40B4-BE49-F238E27FC236}">
                <a16:creationId xmlns:a16="http://schemas.microsoft.com/office/drawing/2014/main" id="{D9D7D445-170A-4913-B30C-63AF43AB2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1" y="4800600"/>
            <a:ext cx="15760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400" b="1" dirty="0">
                <a:solidFill>
                  <a:srgbClr val="C0000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NFAs</a:t>
            </a:r>
          </a:p>
        </p:txBody>
      </p:sp>
      <p:sp>
        <p:nvSpPr>
          <p:cNvPr id="36872" name="Text Box 6">
            <a:extLst>
              <a:ext uri="{FF2B5EF4-FFF2-40B4-BE49-F238E27FC236}">
                <a16:creationId xmlns:a16="http://schemas.microsoft.com/office/drawing/2014/main" id="{2D59E69A-B573-4EF4-ADA8-D66B0A6DD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19600"/>
            <a:ext cx="304256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4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Regular</a:t>
            </a:r>
          </a:p>
          <a:p>
            <a:r>
              <a:rPr lang="en-US" altLang="en-US" sz="4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Expressions</a:t>
            </a:r>
          </a:p>
        </p:txBody>
      </p:sp>
      <p:sp>
        <p:nvSpPr>
          <p:cNvPr id="36877" name="Line 13">
            <a:extLst>
              <a:ext uri="{FF2B5EF4-FFF2-40B4-BE49-F238E27FC236}">
                <a16:creationId xmlns:a16="http://schemas.microsoft.com/office/drawing/2014/main" id="{40DFF220-5F74-443C-9E15-3B6841FF6C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2098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169D0ACC-44D4-4785-A042-9504A1D343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0446" y="2209799"/>
            <a:ext cx="5553" cy="2486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6879" name="Line 15">
            <a:extLst>
              <a:ext uri="{FF2B5EF4-FFF2-40B4-BE49-F238E27FC236}">
                <a16:creationId xmlns:a16="http://schemas.microsoft.com/office/drawing/2014/main" id="{B61A4C7D-3AD4-4CE1-8EEA-AF994CC59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09800"/>
            <a:ext cx="1143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/>
      <p:bldP spid="36871" grpId="0"/>
      <p:bldP spid="36872" grpId="0"/>
      <p:bldP spid="36877" grpId="0" animBg="1"/>
      <p:bldP spid="36878" grpId="0" animBg="1"/>
      <p:bldP spid="368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EF4E78-1682-4BBB-B037-9460F61DC30E}"/>
              </a:ext>
            </a:extLst>
          </p:cNvPr>
          <p:cNvSpPr/>
          <p:nvPr/>
        </p:nvSpPr>
        <p:spPr>
          <a:xfrm>
            <a:off x="651163" y="516616"/>
            <a:ext cx="10889673" cy="495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Expressions</a:t>
            </a:r>
          </a:p>
          <a:p>
            <a:pPr>
              <a:lnSpc>
                <a:spcPct val="115000"/>
              </a:lnSpc>
            </a:pP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3600" dirty="0">
                <a:solidFill>
                  <a:srgbClr val="00FF00"/>
                </a:solidFill>
                <a:effectLst/>
                <a:latin typeface="CMSY10"/>
                <a:ea typeface="Calibri" panose="020F0502020204030204" pitchFamily="34" charset="0"/>
                <a:cs typeface="CMSY10"/>
              </a:rPr>
              <a:t>•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arithmetic: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555" indent="-173355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expressions are constructed from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variables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using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arithmetic operations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parentheses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expressions represent computations with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results of expressions evaluation are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FF00"/>
                </a:solidFill>
                <a:latin typeface="Times New Roman" panose="02020603050405020304" pitchFamily="18" charset="0"/>
                <a:ea typeface="CMSY10"/>
                <a:cs typeface="Arial" panose="020B0604020202020204" pitchFamily="34" charset="0"/>
              </a:rPr>
              <a:t> </a:t>
            </a:r>
            <a:r>
              <a:rPr lang="en-US" sz="4800" dirty="0">
                <a:solidFill>
                  <a:srgbClr val="00FF00"/>
                </a:solidFill>
                <a:latin typeface="Times New Roman" panose="02020603050405020304" pitchFamily="18" charset="0"/>
                <a:ea typeface="CMSY10"/>
                <a:cs typeface="Arial" panose="020B0604020202020204" pitchFamily="34" charset="0"/>
              </a:rPr>
              <a:t>•</a:t>
            </a:r>
            <a:r>
              <a:rPr lang="en-US" dirty="0">
                <a:solidFill>
                  <a:srgbClr val="00FF00"/>
                </a:solidFill>
                <a:latin typeface="Times New Roman" panose="02020603050405020304" pitchFamily="18" charset="0"/>
                <a:ea typeface="CMSY1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automata theory: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555" indent="-173355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regular expressions are constructed from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regular languages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using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regular operations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parentheses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regular expressions represent computations with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regular languages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result of regular expressions evaluation are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regular languages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6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96B4-B3A4-449E-8DBB-A03B8F30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RegExp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7B9D6-3A99-47A3-9BBC-4F30488CD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smallest class of strings over </a:t>
            </a:r>
            <a:r>
              <a:rPr lang="en-US" altLang="en-US" dirty="0">
                <a:solidFill>
                  <a:srgbClr val="3333FF"/>
                </a:solidFill>
                <a:sym typeface="Symbol" panose="05050102010706020507" pitchFamily="18" charset="2"/>
              </a:rPr>
              <a:t>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</a:t>
            </a:r>
            <a:r>
              <a:rPr lang="en-US" altLang="en-US" dirty="0"/>
              <a:t> {</a:t>
            </a:r>
            <a:r>
              <a:rPr lang="en-US" altLang="en-US" dirty="0">
                <a:solidFill>
                  <a:srgbClr val="3333FF"/>
                </a:solidFill>
              </a:rPr>
              <a:t>(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3333FF"/>
                </a:solidFill>
              </a:rPr>
              <a:t>)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3333FF"/>
                </a:solidFill>
              </a:rPr>
              <a:t>*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3333FF"/>
                </a:solidFill>
                <a:sym typeface="Symbol" panose="05050102010706020507" pitchFamily="18" charset="2"/>
              </a:rPr>
              <a:t>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3333FF"/>
                </a:solidFill>
                <a:sym typeface="Symbol" panose="05050102010706020507" pitchFamily="18" charset="2"/>
              </a:rPr>
              <a:t></a:t>
            </a:r>
            <a:r>
              <a:rPr lang="en-US" altLang="en-US" dirty="0">
                <a:sym typeface="Symbol" panose="05050102010706020507" pitchFamily="18" charset="2"/>
              </a:rPr>
              <a:t>,</a:t>
            </a:r>
            <a:r>
              <a:rPr lang="en-US" altLang="en-US" dirty="0">
                <a:solidFill>
                  <a:srgbClr val="3333FF"/>
                </a:solidFill>
                <a:sym typeface="Symbol" panose="05050102010706020507" pitchFamily="18" charset="2"/>
              </a:rPr>
              <a:t> </a:t>
            </a:r>
            <a:r>
              <a:rPr lang="en-US" altLang="en-US" dirty="0"/>
              <a:t>} that includes:</a:t>
            </a:r>
          </a:p>
          <a:p>
            <a:pPr marL="0" indent="0">
              <a:buNone/>
            </a:pPr>
            <a:endParaRPr lang="en-US" altLang="en-US" dirty="0"/>
          </a:p>
          <a:p>
            <a:pPr marL="990600" lvl="1" indent="-533400">
              <a:buFontTx/>
              <a:buAutoNum type="arabicPeriod"/>
            </a:pPr>
            <a:r>
              <a:rPr lang="en-US" altLang="en-US" sz="2000" b="1" dirty="0"/>
              <a:t>a</a:t>
            </a:r>
            <a:r>
              <a:rPr lang="en-US" altLang="en-US" sz="2000" dirty="0"/>
              <a:t> for some </a:t>
            </a:r>
            <a:r>
              <a:rPr lang="en-US" altLang="en-US" sz="2000" i="1" dirty="0"/>
              <a:t>a</a:t>
            </a:r>
            <a:r>
              <a:rPr lang="en-US" altLang="en-US" sz="2000" dirty="0"/>
              <a:t> in the alphabet </a:t>
            </a:r>
            <a:r>
              <a:rPr lang="en-US" altLang="en-US" sz="2000" dirty="0">
                <a:sym typeface="Symbol" panose="05050102010706020507" pitchFamily="18" charset="2"/>
              </a:rPr>
              <a:t></a:t>
            </a:r>
            <a:r>
              <a:rPr lang="en-US" altLang="en-US" sz="2000" dirty="0"/>
              <a:t>, standing for the language {a}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000" dirty="0"/>
              <a:t>ε, standing for the language {ε}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000" dirty="0"/>
              <a:t>Ø, standing for the empty language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+R</a:t>
            </a:r>
            <a:r>
              <a:rPr lang="en-US" altLang="en-US" sz="2000" baseline="-25000" dirty="0"/>
              <a:t>2 </a:t>
            </a:r>
            <a:r>
              <a:rPr lang="en-US" altLang="en-US" sz="2000" dirty="0"/>
              <a:t>where R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and R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are regular expressions, and + signifies union  (sometimes | is used)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R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where R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and R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are regular expressions and this signifies concatenation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000" dirty="0"/>
              <a:t>R* where R is a regular expression and signifies closure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000" dirty="0"/>
              <a:t>(R) where R is a regular expression, then a parenthesized R is also a regular expression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7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360B70E2-1E4C-4DA5-9A3D-FEE8DF486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637" y="216907"/>
            <a:ext cx="4630523" cy="223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BF25F1FF-E0D2-471B-B7BF-7A18CEB6A4EF}"/>
              </a:ext>
            </a:extLst>
          </p:cNvPr>
          <p:cNvSpPr/>
          <p:nvPr/>
        </p:nvSpPr>
        <p:spPr>
          <a:xfrm rot="8364330">
            <a:off x="1958592" y="2497929"/>
            <a:ext cx="2648721" cy="20187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D7378-FF34-415F-A2C1-22B171983BC2}"/>
              </a:ext>
            </a:extLst>
          </p:cNvPr>
          <p:cNvSpPr txBox="1"/>
          <p:nvPr/>
        </p:nvSpPr>
        <p:spPr>
          <a:xfrm>
            <a:off x="1256031" y="3178183"/>
            <a:ext cx="1543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a</a:t>
            </a:r>
          </a:p>
          <a:p>
            <a:pPr algn="ctr"/>
            <a:r>
              <a:rPr lang="en-US" sz="4800" b="1" dirty="0"/>
              <a:t>a</a:t>
            </a:r>
            <a:r>
              <a:rPr lang="en-US" dirty="0"/>
              <a:t> </a:t>
            </a:r>
            <a:r>
              <a:rPr lang="en-US" sz="4400" dirty="0"/>
              <a:t>∈</a:t>
            </a:r>
            <a:r>
              <a:rPr lang="en-US" altLang="en-US" sz="4800" dirty="0">
                <a:sym typeface="Symbol" panose="05050102010706020507" pitchFamily="18" charset="2"/>
              </a:rPr>
              <a:t> </a:t>
            </a:r>
            <a:endParaRPr lang="en-US" sz="4800" b="1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F7BCD3D-7FFD-4DD7-9440-E6076FF0FDE9}"/>
              </a:ext>
            </a:extLst>
          </p:cNvPr>
          <p:cNvSpPr/>
          <p:nvPr/>
        </p:nvSpPr>
        <p:spPr>
          <a:xfrm rot="7012972">
            <a:off x="3027504" y="3328065"/>
            <a:ext cx="2648721" cy="20187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8214A4-0699-4205-A873-A16B13EC0374}"/>
              </a:ext>
            </a:extLst>
          </p:cNvPr>
          <p:cNvSpPr/>
          <p:nvPr/>
        </p:nvSpPr>
        <p:spPr>
          <a:xfrm>
            <a:off x="2035189" y="4403008"/>
            <a:ext cx="307084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002060"/>
                </a:solidFill>
              </a:rPr>
              <a:t>ε</a:t>
            </a:r>
            <a:r>
              <a:rPr lang="en-US" altLang="en-US" sz="4400" dirty="0"/>
              <a:t> </a:t>
            </a:r>
          </a:p>
          <a:p>
            <a:pPr algn="ctr"/>
            <a:r>
              <a:rPr lang="en-US" sz="4400" dirty="0"/>
              <a:t>Empty string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E144103-69EE-4C4D-949A-793A47D92064}"/>
              </a:ext>
            </a:extLst>
          </p:cNvPr>
          <p:cNvSpPr/>
          <p:nvPr/>
        </p:nvSpPr>
        <p:spPr>
          <a:xfrm rot="6332470">
            <a:off x="4340170" y="3862078"/>
            <a:ext cx="2648721" cy="20187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159BF-8FB9-4A41-BE64-A8A46E73CC38}"/>
              </a:ext>
            </a:extLst>
          </p:cNvPr>
          <p:cNvSpPr/>
          <p:nvPr/>
        </p:nvSpPr>
        <p:spPr>
          <a:xfrm>
            <a:off x="4351864" y="5170098"/>
            <a:ext cx="21499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600" b="1" dirty="0">
                <a:solidFill>
                  <a:srgbClr val="002060"/>
                </a:solidFill>
              </a:rPr>
              <a:t>Ø</a:t>
            </a:r>
          </a:p>
          <a:p>
            <a:pPr algn="ctr"/>
            <a:r>
              <a:rPr lang="en-US" sz="3600" b="1" dirty="0"/>
              <a:t>No Strings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4177198-3ACC-4950-8B75-B2BBE835D148}"/>
              </a:ext>
            </a:extLst>
          </p:cNvPr>
          <p:cNvSpPr/>
          <p:nvPr/>
        </p:nvSpPr>
        <p:spPr>
          <a:xfrm rot="3528328">
            <a:off x="5977806" y="3711609"/>
            <a:ext cx="2648721" cy="20187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8EBC57-F00A-4D92-82EF-0490EFEA0D5C}"/>
              </a:ext>
            </a:extLst>
          </p:cNvPr>
          <p:cNvSpPr/>
          <p:nvPr/>
        </p:nvSpPr>
        <p:spPr>
          <a:xfrm>
            <a:off x="7333925" y="4914045"/>
            <a:ext cx="1229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rgbClr val="002060"/>
                </a:solidFill>
                <a:latin typeface="CMMI10"/>
              </a:rPr>
              <a:t>R</a:t>
            </a:r>
            <a:r>
              <a:rPr lang="pt-BR" sz="2800" b="1" i="0" u="none" strike="noStrike" baseline="0" dirty="0">
                <a:solidFill>
                  <a:srgbClr val="002060"/>
                </a:solidFill>
                <a:latin typeface="CMR7"/>
              </a:rPr>
              <a:t>1</a:t>
            </a:r>
            <a:r>
              <a:rPr lang="en-US" altLang="en-US" sz="2800" b="1" dirty="0">
                <a:solidFill>
                  <a:srgbClr val="002060"/>
                </a:solidFill>
                <a:sym typeface="Symbol" panose="05050102010706020507" pitchFamily="18" charset="2"/>
              </a:rPr>
              <a:t></a:t>
            </a:r>
            <a:r>
              <a:rPr lang="pt-BR" sz="2800" b="1" dirty="0">
                <a:solidFill>
                  <a:srgbClr val="002060"/>
                </a:solidFill>
                <a:latin typeface="CMMI10"/>
              </a:rPr>
              <a:t>R</a:t>
            </a:r>
            <a:r>
              <a:rPr lang="pt-BR" sz="2800" b="1" i="0" u="none" strike="noStrike" baseline="0" dirty="0">
                <a:solidFill>
                  <a:srgbClr val="002060"/>
                </a:solidFill>
                <a:latin typeface="CMR7"/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C868436-9A4D-447B-8A7B-3616415B55E8}"/>
              </a:ext>
            </a:extLst>
          </p:cNvPr>
          <p:cNvSpPr/>
          <p:nvPr/>
        </p:nvSpPr>
        <p:spPr>
          <a:xfrm rot="2611320">
            <a:off x="7038130" y="3124961"/>
            <a:ext cx="2648721" cy="20187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1CE507-C103-482D-BFB8-00833709837B}"/>
              </a:ext>
            </a:extLst>
          </p:cNvPr>
          <p:cNvSpPr/>
          <p:nvPr/>
        </p:nvSpPr>
        <p:spPr>
          <a:xfrm>
            <a:off x="8750563" y="4146878"/>
            <a:ext cx="1282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rgbClr val="002060"/>
                </a:solidFill>
                <a:latin typeface="CMMI10"/>
              </a:rPr>
              <a:t>R</a:t>
            </a:r>
            <a:r>
              <a:rPr lang="pt-BR" sz="2800" b="1" i="0" u="none" strike="noStrike" baseline="0" dirty="0">
                <a:solidFill>
                  <a:srgbClr val="002060"/>
                </a:solidFill>
                <a:latin typeface="CMR7"/>
              </a:rPr>
              <a:t>1</a:t>
            </a:r>
            <a:r>
              <a:rPr lang="en-US" altLang="en-US" sz="2800" dirty="0">
                <a:solidFill>
                  <a:srgbClr val="3333FF"/>
                </a:solidFill>
                <a:sym typeface="Symbol" panose="05050102010706020507" pitchFamily="18" charset="2"/>
              </a:rPr>
              <a:t>  </a:t>
            </a:r>
            <a:r>
              <a:rPr lang="pt-BR" sz="2800" b="1" dirty="0">
                <a:solidFill>
                  <a:srgbClr val="002060"/>
                </a:solidFill>
                <a:latin typeface="CMMI10"/>
              </a:rPr>
              <a:t>R</a:t>
            </a:r>
            <a:r>
              <a:rPr lang="pt-BR" sz="2800" b="1" i="0" u="none" strike="noStrike" baseline="0" dirty="0">
                <a:solidFill>
                  <a:srgbClr val="002060"/>
                </a:solidFill>
                <a:latin typeface="CMR7"/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757429CD-222F-460E-BE6B-ED7595E899F6}"/>
              </a:ext>
            </a:extLst>
          </p:cNvPr>
          <p:cNvSpPr/>
          <p:nvPr/>
        </p:nvSpPr>
        <p:spPr>
          <a:xfrm rot="2088082">
            <a:off x="7932228" y="2330472"/>
            <a:ext cx="2648721" cy="20187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16DF36-1873-4ECA-9352-6CE21B68EFE4}"/>
              </a:ext>
            </a:extLst>
          </p:cNvPr>
          <p:cNvSpPr/>
          <p:nvPr/>
        </p:nvSpPr>
        <p:spPr>
          <a:xfrm>
            <a:off x="10133879" y="3060108"/>
            <a:ext cx="802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CMMI10"/>
              </a:rPr>
              <a:t>R</a:t>
            </a:r>
            <a:r>
              <a:rPr lang="en-US" sz="2400" b="1" dirty="0">
                <a:solidFill>
                  <a:srgbClr val="002060"/>
                </a:solidFill>
                <a:latin typeface="CMR7"/>
              </a:rPr>
              <a:t>1*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1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  <p:bldP spid="7" grpId="0"/>
      <p:bldP spid="10" grpId="0" animBg="1"/>
      <p:bldP spid="9" grpId="0"/>
      <p:bldP spid="12" grpId="0" animBg="1"/>
      <p:bldP spid="11" grpId="0"/>
      <p:bldP spid="14" grpId="0" animBg="1"/>
      <p:bldP spid="13" grpId="0"/>
      <p:bldP spid="16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2B4F71-174B-4D8C-A4EF-8F59F8ACF5C9}"/>
              </a:ext>
            </a:extLst>
          </p:cNvPr>
          <p:cNvSpPr/>
          <p:nvPr/>
        </p:nvSpPr>
        <p:spPr>
          <a:xfrm>
            <a:off x="424872" y="221588"/>
            <a:ext cx="1115752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AE0000"/>
                </a:solidFill>
                <a:latin typeface="NimbusSanL-Bold"/>
              </a:rPr>
              <a:t>What </a:t>
            </a:r>
            <a:r>
              <a:rPr lang="en-US" sz="4400" b="1" dirty="0" err="1">
                <a:solidFill>
                  <a:srgbClr val="AE0000"/>
                </a:solidFill>
                <a:latin typeface="NimbusSanL-Bold"/>
              </a:rPr>
              <a:t>RegExps</a:t>
            </a:r>
            <a:r>
              <a:rPr lang="en-US" sz="4400" b="1" dirty="0">
                <a:solidFill>
                  <a:srgbClr val="AE0000"/>
                </a:solidFill>
                <a:latin typeface="NimbusSanL-Bold"/>
              </a:rPr>
              <a:t> Do</a:t>
            </a:r>
          </a:p>
          <a:p>
            <a:r>
              <a:rPr lang="en-US" dirty="0">
                <a:solidFill>
                  <a:srgbClr val="000000"/>
                </a:solidFill>
                <a:latin typeface="StandardSymL"/>
              </a:rPr>
              <a:t>• </a:t>
            </a:r>
            <a:r>
              <a:rPr lang="en-US" sz="3200" dirty="0">
                <a:solidFill>
                  <a:srgbClr val="000000"/>
                </a:solidFill>
                <a:latin typeface="NimbusSanL-Regu"/>
              </a:rPr>
              <a:t>Regular expressions (which are strings) represent languages</a:t>
            </a:r>
          </a:p>
          <a:p>
            <a:r>
              <a:rPr lang="en-US" sz="3200" dirty="0">
                <a:solidFill>
                  <a:srgbClr val="000000"/>
                </a:solidFill>
                <a:latin typeface="NimbusSanL-Regu"/>
              </a:rPr>
              <a:t>(which are sets of strings), via the function </a:t>
            </a:r>
            <a:r>
              <a:rPr lang="en-US" sz="3200" dirty="0">
                <a:solidFill>
                  <a:srgbClr val="000000"/>
                </a:solidFill>
                <a:latin typeface="CMMI10"/>
              </a:rPr>
              <a:t>L</a:t>
            </a:r>
            <a:r>
              <a:rPr lang="en-US" sz="3200" dirty="0">
                <a:solidFill>
                  <a:srgbClr val="000000"/>
                </a:solidFill>
                <a:latin typeface="NimbusSanL-Regu"/>
              </a:rPr>
              <a:t>:</a:t>
            </a:r>
          </a:p>
          <a:p>
            <a:r>
              <a:rPr lang="en-US" sz="2800" dirty="0">
                <a:solidFill>
                  <a:srgbClr val="000000"/>
                </a:solidFill>
                <a:latin typeface="CMR10"/>
              </a:rPr>
              <a:t>(1) </a:t>
            </a:r>
            <a:r>
              <a:rPr lang="en-US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en-US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CMMI10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MR10"/>
              </a:rPr>
              <a:t>) = </a:t>
            </a:r>
            <a:r>
              <a:rPr lang="en-US" sz="2800" dirty="0">
                <a:solidFill>
                  <a:srgbClr val="000000"/>
                </a:solidFill>
                <a:latin typeface="CMSY10"/>
              </a:rPr>
              <a:t>{</a:t>
            </a:r>
            <a:r>
              <a:rPr lang="en-US" sz="2800" dirty="0">
                <a:solidFill>
                  <a:srgbClr val="000000"/>
                </a:solidFill>
                <a:latin typeface="CMMI10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MSY10"/>
              </a:rPr>
              <a:t>}</a:t>
            </a:r>
          </a:p>
          <a:p>
            <a:r>
              <a:rPr lang="en-US" sz="2800" dirty="0">
                <a:solidFill>
                  <a:srgbClr val="000000"/>
                </a:solidFill>
                <a:latin typeface="CMR10"/>
              </a:rPr>
              <a:t>(2) </a:t>
            </a:r>
            <a:r>
              <a:rPr lang="en-US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en-US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z="2800" b="1" dirty="0">
                <a:solidFill>
                  <a:srgbClr val="FF0000"/>
                </a:solidFill>
              </a:rPr>
              <a:t>ε</a:t>
            </a:r>
            <a:r>
              <a:rPr lang="en-US" sz="2800" dirty="0">
                <a:solidFill>
                  <a:srgbClr val="000000"/>
                </a:solidFill>
                <a:latin typeface="CMR10"/>
              </a:rPr>
              <a:t>) = </a:t>
            </a:r>
            <a:r>
              <a:rPr lang="en-US" sz="2800" dirty="0">
                <a:solidFill>
                  <a:srgbClr val="000000"/>
                </a:solidFill>
                <a:latin typeface="CMSY10"/>
              </a:rPr>
              <a:t>{</a:t>
            </a:r>
            <a:r>
              <a:rPr lang="en-US" altLang="en-US" sz="2800" dirty="0"/>
              <a:t>ε</a:t>
            </a:r>
            <a:r>
              <a:rPr lang="en-US" sz="2800" dirty="0">
                <a:solidFill>
                  <a:srgbClr val="000000"/>
                </a:solidFill>
                <a:latin typeface="CMSY10"/>
              </a:rPr>
              <a:t>}</a:t>
            </a:r>
          </a:p>
          <a:p>
            <a:r>
              <a:rPr lang="en-US" sz="2800" dirty="0">
                <a:solidFill>
                  <a:srgbClr val="000000"/>
                </a:solidFill>
                <a:latin typeface="CMR10"/>
              </a:rPr>
              <a:t>(3) </a:t>
            </a:r>
            <a:r>
              <a:rPr lang="en-US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en-US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CMSY10"/>
              </a:rPr>
              <a:t>Ø</a:t>
            </a:r>
            <a:r>
              <a:rPr lang="en-US" sz="2800" dirty="0">
                <a:solidFill>
                  <a:srgbClr val="000000"/>
                </a:solidFill>
                <a:latin typeface="CMR10"/>
              </a:rPr>
              <a:t>) = </a:t>
            </a:r>
            <a:r>
              <a:rPr lang="en-US" sz="2800" dirty="0">
                <a:latin typeface="CMSY10"/>
              </a:rPr>
              <a:t>Ø</a:t>
            </a:r>
          </a:p>
          <a:p>
            <a:r>
              <a:rPr lang="pt-BR" sz="2800" dirty="0">
                <a:solidFill>
                  <a:srgbClr val="000000"/>
                </a:solidFill>
                <a:latin typeface="CMR10"/>
              </a:rPr>
              <a:t>(4) 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pt-BR" sz="2800" dirty="0">
                <a:solidFill>
                  <a:srgbClr val="FF0000"/>
                </a:solidFill>
                <a:latin typeface="CMR10"/>
              </a:rPr>
              <a:t>(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R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MR7"/>
              </a:rPr>
              <a:t>1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R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MR7"/>
              </a:rPr>
              <a:t>2</a:t>
            </a:r>
            <a:r>
              <a:rPr lang="pt-BR" sz="2800" dirty="0">
                <a:solidFill>
                  <a:srgbClr val="FF0000"/>
                </a:solidFill>
                <a:latin typeface="CMR10"/>
              </a:rPr>
              <a:t>)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) = 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R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MR7"/>
              </a:rPr>
              <a:t>1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) 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R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MR7"/>
              </a:rPr>
              <a:t>2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)</a:t>
            </a:r>
          </a:p>
          <a:p>
            <a:r>
              <a:rPr lang="pt-BR" sz="2800" dirty="0">
                <a:solidFill>
                  <a:srgbClr val="000000"/>
                </a:solidFill>
                <a:latin typeface="CMR10"/>
              </a:rPr>
              <a:t>(5) 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pt-BR" sz="2800" dirty="0">
                <a:solidFill>
                  <a:srgbClr val="FF0000"/>
                </a:solidFill>
                <a:latin typeface="CMR10"/>
              </a:rPr>
              <a:t>(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R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MR7"/>
              </a:rPr>
              <a:t>1</a:t>
            </a:r>
            <a:r>
              <a:rPr lang="en-US" altLang="en-US" sz="2800" dirty="0">
                <a:sym typeface="Symbol" panose="05050102010706020507" pitchFamily="18" charset="2"/>
              </a:rPr>
              <a:t>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R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MR7"/>
              </a:rPr>
              <a:t>2</a:t>
            </a:r>
            <a:r>
              <a:rPr lang="pt-BR" sz="2800" dirty="0">
                <a:solidFill>
                  <a:srgbClr val="FF0000"/>
                </a:solidFill>
                <a:latin typeface="CMR10"/>
              </a:rPr>
              <a:t>)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) = 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R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MR7"/>
              </a:rPr>
              <a:t>1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) </a:t>
            </a:r>
            <a:r>
              <a:rPr lang="en-US" altLang="en-US" sz="2800" dirty="0">
                <a:sym typeface="Symbol" panose="05050102010706020507" pitchFamily="18" charset="2"/>
              </a:rPr>
              <a:t></a:t>
            </a:r>
            <a:r>
              <a:rPr lang="pt-BR" sz="2800" dirty="0">
                <a:solidFill>
                  <a:srgbClr val="000000"/>
                </a:solidFill>
                <a:latin typeface="CMSY10"/>
              </a:rPr>
              <a:t> 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pt-BR" sz="2800" dirty="0">
                <a:solidFill>
                  <a:srgbClr val="000000"/>
                </a:solidFill>
                <a:latin typeface="CMMI10"/>
              </a:rPr>
              <a:t>R</a:t>
            </a:r>
            <a:r>
              <a:rPr lang="pt-BR" b="0" i="0" u="none" strike="noStrike" baseline="0" dirty="0">
                <a:solidFill>
                  <a:srgbClr val="000000"/>
                </a:solidFill>
                <a:latin typeface="CMR7"/>
              </a:rPr>
              <a:t>2</a:t>
            </a:r>
            <a:r>
              <a:rPr lang="pt-BR" sz="2800" dirty="0">
                <a:solidFill>
                  <a:srgbClr val="000000"/>
                </a:solidFill>
                <a:latin typeface="CMR10"/>
              </a:rPr>
              <a:t>)</a:t>
            </a:r>
          </a:p>
          <a:p>
            <a:r>
              <a:rPr lang="en-US" sz="2800" dirty="0">
                <a:solidFill>
                  <a:srgbClr val="000000"/>
                </a:solidFill>
                <a:latin typeface="CMR10"/>
              </a:rPr>
              <a:t>(6) </a:t>
            </a:r>
            <a:r>
              <a:rPr lang="en-US" sz="2800" dirty="0">
                <a:solidFill>
                  <a:srgbClr val="000000"/>
                </a:solidFill>
                <a:latin typeface="CMMI10"/>
              </a:rPr>
              <a:t>L</a:t>
            </a:r>
            <a:r>
              <a:rPr lang="en-US" sz="2800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CMR10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CMMI10"/>
              </a:rPr>
              <a:t>R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MR7"/>
              </a:rPr>
              <a:t>1*</a:t>
            </a:r>
            <a:r>
              <a:rPr lang="en-US" sz="3200" dirty="0">
                <a:solidFill>
                  <a:srgbClr val="FF0000"/>
                </a:solidFill>
                <a:latin typeface="CMR10"/>
              </a:rPr>
              <a:t>)</a:t>
            </a:r>
            <a:r>
              <a:rPr lang="en-US" sz="3200" dirty="0">
                <a:solidFill>
                  <a:srgbClr val="000000"/>
                </a:solidFill>
                <a:latin typeface="CMR10"/>
              </a:rPr>
              <a:t>) = </a:t>
            </a:r>
            <a:r>
              <a:rPr lang="en-US" sz="3200" dirty="0">
                <a:solidFill>
                  <a:srgbClr val="000000"/>
                </a:solidFill>
                <a:latin typeface="CMMI10"/>
              </a:rPr>
              <a:t>L</a:t>
            </a:r>
            <a:r>
              <a:rPr lang="en-US" sz="3200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CMMI10"/>
              </a:rPr>
              <a:t>R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MR7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CMR10"/>
              </a:rPr>
              <a:t>)*</a:t>
            </a:r>
            <a:endParaRPr lang="en-US" sz="2000" b="0" i="0" u="none" strike="noStrike" baseline="0" dirty="0">
              <a:solidFill>
                <a:srgbClr val="000000"/>
              </a:solidFill>
              <a:latin typeface="CMSY7"/>
            </a:endParaRPr>
          </a:p>
          <a:p>
            <a:r>
              <a:rPr lang="en-US" sz="3200" dirty="0">
                <a:solidFill>
                  <a:srgbClr val="000000"/>
                </a:solidFill>
                <a:latin typeface="StandardSymL"/>
              </a:rPr>
              <a:t>• </a:t>
            </a:r>
            <a:r>
              <a:rPr lang="en-US" sz="3200" dirty="0">
                <a:solidFill>
                  <a:srgbClr val="000000"/>
                </a:solidFill>
                <a:latin typeface="NimbusSanL-Regu"/>
              </a:rPr>
              <a:t>Example:</a:t>
            </a:r>
          </a:p>
          <a:p>
            <a:r>
              <a:rPr lang="pt-BR" sz="3200" dirty="0">
                <a:solidFill>
                  <a:srgbClr val="000000"/>
                </a:solidFill>
                <a:latin typeface="CMMI10"/>
              </a:rPr>
              <a:t>L</a:t>
            </a:r>
            <a:r>
              <a:rPr lang="pt-BR" sz="3200" dirty="0">
                <a:solidFill>
                  <a:srgbClr val="000000"/>
                </a:solidFill>
                <a:latin typeface="CMR10"/>
              </a:rPr>
              <a:t>(</a:t>
            </a:r>
            <a:r>
              <a:rPr lang="pt-BR" sz="3200" dirty="0">
                <a:solidFill>
                  <a:srgbClr val="FF0000"/>
                </a:solidFill>
                <a:latin typeface="CMR10"/>
              </a:rPr>
              <a:t>((</a:t>
            </a:r>
            <a:r>
              <a:rPr lang="pt-BR" sz="3200" dirty="0">
                <a:solidFill>
                  <a:srgbClr val="FF0000"/>
                </a:solidFill>
                <a:latin typeface="CMMI10"/>
              </a:rPr>
              <a:t>a*</a:t>
            </a:r>
            <a:r>
              <a:rPr lang="pt-BR" sz="3200" dirty="0">
                <a:solidFill>
                  <a:srgbClr val="FF0000"/>
                </a:solidFill>
                <a:latin typeface="CMR10"/>
              </a:rPr>
              <a:t>)</a:t>
            </a:r>
            <a:r>
              <a:rPr lang="pt-BR" sz="3200" dirty="0">
                <a:solidFill>
                  <a:srgbClr val="FF0000"/>
                </a:solidFill>
                <a:latin typeface="CMSY10"/>
              </a:rPr>
              <a:t> </a:t>
            </a:r>
            <a:r>
              <a:rPr lang="pt-BR" sz="3200" dirty="0">
                <a:solidFill>
                  <a:srgbClr val="FF0000"/>
                </a:solidFill>
                <a:latin typeface="CMR10"/>
              </a:rPr>
              <a:t>(</a:t>
            </a:r>
            <a:r>
              <a:rPr lang="pt-BR" sz="3200" dirty="0">
                <a:solidFill>
                  <a:srgbClr val="FF0000"/>
                </a:solidFill>
                <a:latin typeface="CMMI10"/>
              </a:rPr>
              <a:t>b*</a:t>
            </a:r>
            <a:r>
              <a:rPr lang="pt-BR" sz="3200" dirty="0">
                <a:solidFill>
                  <a:srgbClr val="FF0000"/>
                </a:solidFill>
                <a:latin typeface="CMR10"/>
              </a:rPr>
              <a:t>))</a:t>
            </a:r>
            <a:r>
              <a:rPr lang="pt-BR" sz="3200" dirty="0">
                <a:solidFill>
                  <a:srgbClr val="000000"/>
                </a:solidFill>
                <a:latin typeface="CMR10"/>
              </a:rPr>
              <a:t>) = </a:t>
            </a:r>
            <a:r>
              <a:rPr lang="pt-BR" sz="3200" dirty="0">
                <a:solidFill>
                  <a:srgbClr val="000000"/>
                </a:solidFill>
                <a:latin typeface="CMSY10"/>
              </a:rPr>
              <a:t>{</a:t>
            </a:r>
            <a:r>
              <a:rPr lang="pt-BR" sz="3200" dirty="0">
                <a:solidFill>
                  <a:srgbClr val="000000"/>
                </a:solidFill>
                <a:latin typeface="CMMI10"/>
              </a:rPr>
              <a:t>a</a:t>
            </a:r>
            <a:r>
              <a:rPr lang="pt-BR" sz="3200" dirty="0">
                <a:solidFill>
                  <a:srgbClr val="000000"/>
                </a:solidFill>
                <a:latin typeface="CMSY10"/>
              </a:rPr>
              <a:t>}*{</a:t>
            </a:r>
            <a:r>
              <a:rPr lang="pt-BR" sz="3200" dirty="0">
                <a:solidFill>
                  <a:srgbClr val="000000"/>
                </a:solidFill>
                <a:latin typeface="CMMI10"/>
              </a:rPr>
              <a:t>b</a:t>
            </a:r>
            <a:r>
              <a:rPr lang="pt-BR" sz="3200" dirty="0">
                <a:solidFill>
                  <a:srgbClr val="000000"/>
                </a:solidFill>
                <a:latin typeface="CMSY10"/>
              </a:rPr>
              <a:t>}*</a:t>
            </a:r>
            <a:endParaRPr lang="pt-BR" sz="2000" b="0" i="0" u="none" strike="noStrike" baseline="0" dirty="0">
              <a:solidFill>
                <a:srgbClr val="000000"/>
              </a:solidFill>
              <a:latin typeface="CMSY7"/>
            </a:endParaRPr>
          </a:p>
          <a:p>
            <a:r>
              <a:rPr lang="en-US" sz="3200" dirty="0">
                <a:solidFill>
                  <a:srgbClr val="000000"/>
                </a:solidFill>
                <a:latin typeface="StandardSymL"/>
              </a:rPr>
              <a:t>• </a:t>
            </a:r>
            <a:r>
              <a:rPr lang="en-US" sz="3200" dirty="0">
                <a:solidFill>
                  <a:srgbClr val="000000"/>
                </a:solidFill>
                <a:latin typeface="CMMI10"/>
              </a:rPr>
              <a:t>L</a:t>
            </a:r>
            <a:r>
              <a:rPr lang="en-US" sz="3200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CMSY10"/>
              </a:rPr>
              <a:t>·</a:t>
            </a:r>
            <a:r>
              <a:rPr lang="en-US" sz="3200" dirty="0">
                <a:solidFill>
                  <a:srgbClr val="000000"/>
                </a:solidFill>
                <a:latin typeface="CMR10"/>
              </a:rPr>
              <a:t>) </a:t>
            </a:r>
            <a:r>
              <a:rPr lang="en-US" sz="3200" dirty="0">
                <a:solidFill>
                  <a:srgbClr val="000000"/>
                </a:solidFill>
                <a:latin typeface="NimbusSanL-Regu"/>
              </a:rPr>
              <a:t>is called the </a:t>
            </a:r>
            <a:r>
              <a:rPr lang="en-US" sz="3200" b="1" dirty="0">
                <a:solidFill>
                  <a:srgbClr val="000000"/>
                </a:solidFill>
                <a:latin typeface="NimbusSanL-Bold"/>
              </a:rPr>
              <a:t>semantics </a:t>
            </a:r>
            <a:r>
              <a:rPr lang="en-US" sz="3200" dirty="0">
                <a:solidFill>
                  <a:srgbClr val="000000"/>
                </a:solidFill>
                <a:latin typeface="NimbusSanL-Regu"/>
              </a:rPr>
              <a:t>of the expression.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2729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2153E-630B-4E5E-9278-C1603508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Lecture 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FD34C-DC63-481F-8DE1-5BECE9AB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UofH - COSC 3340 - Dr. Verma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692C2-3C6E-4220-A9F5-C8A06A966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2C6-A9FA-4DDE-91A1-221F0BF68FF7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175106" name="AutoShape 2">
            <a:extLst>
              <a:ext uri="{FF2B5EF4-FFF2-40B4-BE49-F238E27FC236}">
                <a16:creationId xmlns:a16="http://schemas.microsoft.com/office/drawing/2014/main" id="{75FCB7F6-4EAC-4C89-824C-346D2B143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29" y="136525"/>
            <a:ext cx="10515600" cy="1325563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Examples of regular expressions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9234584E-32E0-4400-8C81-44C5CF6E6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FF9933"/>
                </a:solidFill>
              </a:rPr>
              <a:t>Note:</a:t>
            </a:r>
            <a:r>
              <a:rPr lang="en-US" altLang="en-US" sz="3200" dirty="0"/>
              <a:t> We  drop parentheses when not required. 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rgbClr val="006600"/>
                </a:solidFill>
              </a:rPr>
              <a:t>Example: (a </a:t>
            </a:r>
            <a:r>
              <a:rPr lang="en-US" alt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</a:t>
            </a:r>
            <a:r>
              <a:rPr lang="en-US" altLang="en-US" sz="2800" dirty="0">
                <a:solidFill>
                  <a:srgbClr val="006600"/>
                </a:solidFill>
              </a:rPr>
              <a:t> b) is written a </a:t>
            </a:r>
            <a:r>
              <a:rPr lang="en-US" alt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</a:t>
            </a:r>
            <a:r>
              <a:rPr lang="en-US" altLang="en-US" sz="2800" dirty="0">
                <a:solidFill>
                  <a:srgbClr val="006600"/>
                </a:solidFill>
              </a:rPr>
              <a:t> b 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Let </a:t>
            </a:r>
            <a:r>
              <a:rPr lang="en-US" altLang="en-US" sz="3200" dirty="0">
                <a:solidFill>
                  <a:srgbClr val="3333FF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3200" dirty="0">
                <a:solidFill>
                  <a:srgbClr val="3333FF"/>
                </a:solidFill>
              </a:rPr>
              <a:t> = {</a:t>
            </a:r>
            <a:r>
              <a:rPr lang="en-US" altLang="en-US" sz="3200" dirty="0" err="1">
                <a:solidFill>
                  <a:srgbClr val="3333FF"/>
                </a:solidFill>
              </a:rPr>
              <a:t>a,b</a:t>
            </a:r>
            <a:r>
              <a:rPr lang="en-US" altLang="en-US" sz="3200" dirty="0">
                <a:solidFill>
                  <a:srgbClr val="3333FF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The following are regular expressions: 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rgbClr val="3333FF"/>
                </a:solidFill>
                <a:sym typeface="Symbol" panose="05050102010706020507" pitchFamily="18" charset="2"/>
              </a:rPr>
              <a:t></a:t>
            </a:r>
            <a:r>
              <a:rPr lang="en-US" altLang="en-US" sz="2800" dirty="0">
                <a:solidFill>
                  <a:srgbClr val="3333FF"/>
                </a:solidFill>
              </a:rPr>
              <a:t>, a, b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rgbClr val="3333FF"/>
                </a:solidFill>
                <a:sym typeface="Symbol" panose="05050102010706020507" pitchFamily="18" charset="2"/>
              </a:rPr>
              <a:t></a:t>
            </a:r>
            <a:r>
              <a:rPr lang="en-US" altLang="en-US" sz="2800" dirty="0">
                <a:solidFill>
                  <a:srgbClr val="3333FF"/>
                </a:solidFill>
              </a:rPr>
              <a:t>*, a*, b*, ab, a </a:t>
            </a:r>
            <a:r>
              <a:rPr lang="en-US" altLang="en-US" sz="2800" dirty="0">
                <a:solidFill>
                  <a:srgbClr val="3333FF"/>
                </a:solidFill>
                <a:sym typeface="Symbol" panose="05050102010706020507" pitchFamily="18" charset="2"/>
              </a:rPr>
              <a:t></a:t>
            </a:r>
            <a:r>
              <a:rPr lang="en-US" altLang="en-US" sz="2800" dirty="0">
                <a:solidFill>
                  <a:srgbClr val="3333FF"/>
                </a:solidFill>
              </a:rPr>
              <a:t> b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rgbClr val="3333FF"/>
                </a:solidFill>
              </a:rPr>
              <a:t>(a </a:t>
            </a:r>
            <a:r>
              <a:rPr lang="en-US" altLang="en-US" sz="2800" dirty="0">
                <a:solidFill>
                  <a:srgbClr val="3333FF"/>
                </a:solidFill>
                <a:sym typeface="Symbol" panose="05050102010706020507" pitchFamily="18" charset="2"/>
              </a:rPr>
              <a:t></a:t>
            </a:r>
            <a:r>
              <a:rPr lang="en-US" altLang="en-US" sz="2800" dirty="0">
                <a:solidFill>
                  <a:srgbClr val="3333FF"/>
                </a:solidFill>
              </a:rPr>
              <a:t> b)*, a*b*, (ab)*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rgbClr val="3333FF"/>
                </a:solidFill>
              </a:rPr>
              <a:t>(a </a:t>
            </a:r>
            <a:r>
              <a:rPr lang="en-US" altLang="en-US" sz="2800" dirty="0">
                <a:solidFill>
                  <a:srgbClr val="3333FF"/>
                </a:solidFill>
                <a:sym typeface="Symbol" panose="05050102010706020507" pitchFamily="18" charset="2"/>
              </a:rPr>
              <a:t></a:t>
            </a:r>
            <a:r>
              <a:rPr lang="en-US" altLang="en-US" sz="2800" dirty="0">
                <a:solidFill>
                  <a:srgbClr val="3333FF"/>
                </a:solidFill>
              </a:rPr>
              <a:t> b)*ab, … etc. </a:t>
            </a:r>
            <a:endParaRPr lang="en-US" altLang="en-US" sz="2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1380</Words>
  <Application>Microsoft Office PowerPoint</Application>
  <PresentationFormat>Widescreen</PresentationFormat>
  <Paragraphs>278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60" baseType="lpstr">
      <vt:lpstr>Yu Gothic Medium</vt:lpstr>
      <vt:lpstr>Arial</vt:lpstr>
      <vt:lpstr>Bookman Old Style</vt:lpstr>
      <vt:lpstr>Browallia New</vt:lpstr>
      <vt:lpstr>Calibri</vt:lpstr>
      <vt:lpstr>Calibri Light</vt:lpstr>
      <vt:lpstr>Cambria Math</vt:lpstr>
      <vt:lpstr>Century Gothic</vt:lpstr>
      <vt:lpstr>CMMI10</vt:lpstr>
      <vt:lpstr>CMR10</vt:lpstr>
      <vt:lpstr>CMR7</vt:lpstr>
      <vt:lpstr>CMSY10</vt:lpstr>
      <vt:lpstr>CMSY7</vt:lpstr>
      <vt:lpstr>NimbusSanL-Bold</vt:lpstr>
      <vt:lpstr>NimbusSanL-Regu</vt:lpstr>
      <vt:lpstr>StandardSymL</vt:lpstr>
      <vt:lpstr>Times New Roman</vt:lpstr>
      <vt:lpstr>Verdana</vt:lpstr>
      <vt:lpstr>Office Theme</vt:lpstr>
      <vt:lpstr>Equation.3</vt:lpstr>
      <vt:lpstr>Microsoft Equation 3.0</vt:lpstr>
      <vt:lpstr>PowerPoint Presentation</vt:lpstr>
      <vt:lpstr>PowerPoint Presentation</vt:lpstr>
      <vt:lpstr>Regular Expression</vt:lpstr>
      <vt:lpstr>Standard Representations of Regular Languages</vt:lpstr>
      <vt:lpstr>PowerPoint Presentation</vt:lpstr>
      <vt:lpstr>RegExp</vt:lpstr>
      <vt:lpstr>PowerPoint Presentation</vt:lpstr>
      <vt:lpstr>PowerPoint Presentation</vt:lpstr>
      <vt:lpstr>Examples of regular expressions</vt:lpstr>
      <vt:lpstr>Languages of Regular Expressions</vt:lpstr>
      <vt:lpstr>Example</vt:lpstr>
      <vt:lpstr>Example</vt:lpstr>
      <vt:lpstr>Equivalent Regular Expressions</vt:lpstr>
      <vt:lpstr>Regular expressions versus FA's</vt:lpstr>
      <vt:lpstr>PowerPoint Presentation</vt:lpstr>
      <vt:lpstr>Example: NFA for (a U b)*b</vt:lpstr>
      <vt:lpstr>PowerPoint Presentation</vt:lpstr>
      <vt:lpstr>Proof of (b)                      Convert DFA into Regular Expression</vt:lpstr>
      <vt:lpstr>PowerPoint Presentation</vt:lpstr>
      <vt:lpstr>PowerPoint Presentation</vt:lpstr>
      <vt:lpstr>Converting a DFA to an GNFA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Arden's Theorem</vt:lpstr>
      <vt:lpstr>Proof </vt:lpstr>
      <vt:lpstr>Assumptions for Applying Arden’s Theorem 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  <vt:lpstr>Solution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Abdulhussien</dc:creator>
  <cp:lastModifiedBy>Abdulhussien</cp:lastModifiedBy>
  <cp:revision>37</cp:revision>
  <dcterms:created xsi:type="dcterms:W3CDTF">2019-03-21T08:07:35Z</dcterms:created>
  <dcterms:modified xsi:type="dcterms:W3CDTF">2019-03-22T03:51:43Z</dcterms:modified>
</cp:coreProperties>
</file>